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2.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4" r:id="rId1"/>
  </p:sldMasterIdLst>
  <p:sldIdLst>
    <p:sldId id="259" r:id="rId2"/>
    <p:sldId id="257" r:id="rId3"/>
    <p:sldId id="263" r:id="rId4"/>
    <p:sldId id="266" r:id="rId5"/>
    <p:sldId id="267" r:id="rId6"/>
    <p:sldId id="265" r:id="rId7"/>
    <p:sldId id="269" r:id="rId8"/>
    <p:sldId id="270" r:id="rId9"/>
    <p:sldId id="271" r:id="rId10"/>
    <p:sldId id="272" r:id="rId11"/>
    <p:sldId id="273" r:id="rId12"/>
    <p:sldId id="274" r:id="rId13"/>
    <p:sldId id="275" r:id="rId14"/>
    <p:sldId id="276" r:id="rId15"/>
    <p:sldId id="278" r:id="rId16"/>
    <p:sldId id="277" r:id="rId17"/>
    <p:sldId id="280" r:id="rId18"/>
    <p:sldId id="264" r:id="rId19"/>
    <p:sldId id="28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38" autoAdjust="0"/>
    <p:restoredTop sz="94660"/>
  </p:normalViewPr>
  <p:slideViewPr>
    <p:cSldViewPr snapToGrid="0">
      <p:cViewPr varScale="1">
        <p:scale>
          <a:sx n="72" d="100"/>
          <a:sy n="72" d="100"/>
        </p:scale>
        <p:origin x="4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EHUL%20SAKLANI\Pictures\EXCEL%20CAPSTONE%20PROEC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2.xlsx"/></Relationships>
</file>

<file path=ppt/charts/_rels/chart12.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EHUL%20SAKLANI\Downloads\EXCEL-CAPSTONE-PROJECT-PUBG-master\EXCEL%20CAPSTONE.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CAPSTONE.xlsx]LONGEST KILL!PivotTable3</c:name>
    <c:fmtId val="2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DAMAGE</a:t>
            </a:r>
            <a:r>
              <a:rPr lang="en-IN" baseline="0" dirty="0"/>
              <a:t> DEALT BY GUN AND LONGEST KILL BY THAT GUN</a:t>
            </a:r>
            <a:endParaRPr lang="en-IN" dirty="0"/>
          </a:p>
        </c:rich>
      </c:tx>
      <c:layout>
        <c:manualLayout>
          <c:xMode val="edge"/>
          <c:yMode val="edge"/>
          <c:x val="9.1055539245340322E-2"/>
          <c:y val="1.9173944210163336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'LONGEST KILL'!$B$3</c:f>
              <c:strCache>
                <c:ptCount val="1"/>
                <c:pt idx="0">
                  <c:v>Sum of damageDealt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multiLvlStrRef>
              <c:f>'LONGEST KILL'!$A$4:$A$48</c:f>
              <c:multiLvlStrCache>
                <c:ptCount val="39"/>
                <c:lvl>
                  <c:pt idx="0">
                    <c:v>AUG</c:v>
                  </c:pt>
                  <c:pt idx="1">
                    <c:v>AKM</c:v>
                  </c:pt>
                  <c:pt idx="2">
                    <c:v>Bluezone</c:v>
                  </c:pt>
                  <c:pt idx="3">
                    <c:v>DP-28</c:v>
                  </c:pt>
                  <c:pt idx="4">
                    <c:v>Groza</c:v>
                  </c:pt>
                  <c:pt idx="5">
                    <c:v>M16A4</c:v>
                  </c:pt>
                  <c:pt idx="6">
                    <c:v>M249</c:v>
                  </c:pt>
                  <c:pt idx="7">
                    <c:v>M416</c:v>
                  </c:pt>
                  <c:pt idx="8">
                    <c:v>Mini 14</c:v>
                  </c:pt>
                  <c:pt idx="9">
                    <c:v>SCAR-L</c:v>
                  </c:pt>
                  <c:pt idx="10">
                    <c:v>AWM</c:v>
                  </c:pt>
                  <c:pt idx="11">
                    <c:v>Kar98k</c:v>
                  </c:pt>
                  <c:pt idx="12">
                    <c:v>M24</c:v>
                  </c:pt>
                  <c:pt idx="13">
                    <c:v>SKS</c:v>
                  </c:pt>
                  <c:pt idx="14">
                    <c:v>VSS</c:v>
                  </c:pt>
                  <c:pt idx="15">
                    <c:v>Crossbow</c:v>
                  </c:pt>
                  <c:pt idx="16">
                    <c:v>Dacia</c:v>
                  </c:pt>
                  <c:pt idx="17">
                    <c:v>death.WeapSawnoff_C</c:v>
                  </c:pt>
                  <c:pt idx="18">
                    <c:v>Down and Out</c:v>
                  </c:pt>
                  <c:pt idx="19">
                    <c:v>Drown</c:v>
                  </c:pt>
                  <c:pt idx="20">
                    <c:v>Falling</c:v>
                  </c:pt>
                  <c:pt idx="21">
                    <c:v>Grenade</c:v>
                  </c:pt>
                  <c:pt idx="22">
                    <c:v>Hit by Car</c:v>
                  </c:pt>
                  <c:pt idx="23">
                    <c:v>Motorbike (SideCar)</c:v>
                  </c:pt>
                  <c:pt idx="24">
                    <c:v>Pan</c:v>
                  </c:pt>
                  <c:pt idx="25">
                    <c:v>Punch</c:v>
                  </c:pt>
                  <c:pt idx="26">
                    <c:v>RedZone</c:v>
                  </c:pt>
                  <c:pt idx="27">
                    <c:v>Uaz</c:v>
                  </c:pt>
                  <c:pt idx="28">
                    <c:v>Micro UZI</c:v>
                  </c:pt>
                  <c:pt idx="29">
                    <c:v>Tommy Gun</c:v>
                  </c:pt>
                  <c:pt idx="30">
                    <c:v>UMP9</c:v>
                  </c:pt>
                  <c:pt idx="31">
                    <c:v>Vector</c:v>
                  </c:pt>
                  <c:pt idx="32">
                    <c:v>P1911</c:v>
                  </c:pt>
                  <c:pt idx="33">
                    <c:v>P92</c:v>
                  </c:pt>
                  <c:pt idx="34">
                    <c:v>R45</c:v>
                  </c:pt>
                  <c:pt idx="35">
                    <c:v>S12K</c:v>
                  </c:pt>
                  <c:pt idx="36">
                    <c:v>S1897</c:v>
                  </c:pt>
                  <c:pt idx="37">
                    <c:v>S686</c:v>
                  </c:pt>
                  <c:pt idx="38">
                    <c:v>Win94</c:v>
                  </c:pt>
                </c:lvl>
                <c:lvl>
                  <c:pt idx="0">
                    <c:v>Assault rifles</c:v>
                  </c:pt>
                  <c:pt idx="10">
                    <c:v>Snipers</c:v>
                  </c:pt>
                  <c:pt idx="15">
                    <c:v>Others</c:v>
                  </c:pt>
                  <c:pt idx="28">
                    <c:v>SMG</c:v>
                  </c:pt>
                  <c:pt idx="32">
                    <c:v>Pistols</c:v>
                  </c:pt>
                  <c:pt idx="35">
                    <c:v>Shotguns</c:v>
                  </c:pt>
                </c:lvl>
              </c:multiLvlStrCache>
            </c:multiLvlStrRef>
          </c:cat>
          <c:val>
            <c:numRef>
              <c:f>'LONGEST KILL'!$B$4:$B$48</c:f>
              <c:numCache>
                <c:formatCode>General</c:formatCode>
                <c:ptCount val="39"/>
                <c:pt idx="0">
                  <c:v>58.36</c:v>
                </c:pt>
                <c:pt idx="1">
                  <c:v>9569.4009999999998</c:v>
                </c:pt>
                <c:pt idx="2">
                  <c:v>4567.76</c:v>
                </c:pt>
                <c:pt idx="3">
                  <c:v>873.32</c:v>
                </c:pt>
                <c:pt idx="4">
                  <c:v>188.63</c:v>
                </c:pt>
                <c:pt idx="5">
                  <c:v>10194.64</c:v>
                </c:pt>
                <c:pt idx="6">
                  <c:v>227.6</c:v>
                </c:pt>
                <c:pt idx="7">
                  <c:v>13132.158000000003</c:v>
                </c:pt>
                <c:pt idx="8">
                  <c:v>1538.67</c:v>
                </c:pt>
                <c:pt idx="9">
                  <c:v>7661.9930000000013</c:v>
                </c:pt>
                <c:pt idx="10">
                  <c:v>479</c:v>
                </c:pt>
                <c:pt idx="11">
                  <c:v>2751.085</c:v>
                </c:pt>
                <c:pt idx="12">
                  <c:v>1098.8499999999999</c:v>
                </c:pt>
                <c:pt idx="13">
                  <c:v>894.05</c:v>
                </c:pt>
                <c:pt idx="14">
                  <c:v>349.2</c:v>
                </c:pt>
                <c:pt idx="15">
                  <c:v>304.89999999999998</c:v>
                </c:pt>
                <c:pt idx="16">
                  <c:v>0</c:v>
                </c:pt>
                <c:pt idx="17">
                  <c:v>88.221999999999994</c:v>
                </c:pt>
                <c:pt idx="18">
                  <c:v>20674.732999999997</c:v>
                </c:pt>
                <c:pt idx="19">
                  <c:v>399.20000000000005</c:v>
                </c:pt>
                <c:pt idx="20">
                  <c:v>1767.51</c:v>
                </c:pt>
                <c:pt idx="21">
                  <c:v>2115.9499999999998</c:v>
                </c:pt>
                <c:pt idx="22">
                  <c:v>622.70999999999992</c:v>
                </c:pt>
                <c:pt idx="23">
                  <c:v>0</c:v>
                </c:pt>
                <c:pt idx="24">
                  <c:v>412.3</c:v>
                </c:pt>
                <c:pt idx="25">
                  <c:v>2788.3199999999997</c:v>
                </c:pt>
                <c:pt idx="26">
                  <c:v>100</c:v>
                </c:pt>
                <c:pt idx="27">
                  <c:v>14.03</c:v>
                </c:pt>
                <c:pt idx="28">
                  <c:v>2033.1100000000004</c:v>
                </c:pt>
                <c:pt idx="29">
                  <c:v>403.47</c:v>
                </c:pt>
                <c:pt idx="30">
                  <c:v>5337.18</c:v>
                </c:pt>
                <c:pt idx="31">
                  <c:v>0</c:v>
                </c:pt>
                <c:pt idx="32">
                  <c:v>2848.54</c:v>
                </c:pt>
                <c:pt idx="33">
                  <c:v>862.91000000000008</c:v>
                </c:pt>
                <c:pt idx="34">
                  <c:v>312.10000000000002</c:v>
                </c:pt>
                <c:pt idx="35">
                  <c:v>709.726</c:v>
                </c:pt>
                <c:pt idx="36">
                  <c:v>3883.9599999999996</c:v>
                </c:pt>
                <c:pt idx="37">
                  <c:v>2205.9799999999996</c:v>
                </c:pt>
                <c:pt idx="38">
                  <c:v>1209.0999999999999</c:v>
                </c:pt>
              </c:numCache>
            </c:numRef>
          </c:val>
          <c:extLst>
            <c:ext xmlns:c16="http://schemas.microsoft.com/office/drawing/2014/chart" uri="{C3380CC4-5D6E-409C-BE32-E72D297353CC}">
              <c16:uniqueId val="{00000000-B2D8-4B68-ADD2-02CA960F8B17}"/>
            </c:ext>
          </c:extLst>
        </c:ser>
        <c:dLbls>
          <c:showLegendKey val="0"/>
          <c:showVal val="0"/>
          <c:showCatName val="0"/>
          <c:showSerName val="0"/>
          <c:showPercent val="0"/>
          <c:showBubbleSize val="0"/>
        </c:dLbls>
        <c:gapWidth val="150"/>
        <c:axId val="642273032"/>
        <c:axId val="642273688"/>
      </c:barChart>
      <c:lineChart>
        <c:grouping val="standard"/>
        <c:varyColors val="0"/>
        <c:ser>
          <c:idx val="1"/>
          <c:order val="1"/>
          <c:tx>
            <c:strRef>
              <c:f>'LONGEST KILL'!$C$3</c:f>
              <c:strCache>
                <c:ptCount val="1"/>
                <c:pt idx="0">
                  <c:v>Max of longestKill</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multiLvlStrRef>
              <c:f>'LONGEST KILL'!$A$4:$A$48</c:f>
              <c:multiLvlStrCache>
                <c:ptCount val="39"/>
                <c:lvl>
                  <c:pt idx="0">
                    <c:v>AUG</c:v>
                  </c:pt>
                  <c:pt idx="1">
                    <c:v>AKM</c:v>
                  </c:pt>
                  <c:pt idx="2">
                    <c:v>Bluezone</c:v>
                  </c:pt>
                  <c:pt idx="3">
                    <c:v>DP-28</c:v>
                  </c:pt>
                  <c:pt idx="4">
                    <c:v>Groza</c:v>
                  </c:pt>
                  <c:pt idx="5">
                    <c:v>M16A4</c:v>
                  </c:pt>
                  <c:pt idx="6">
                    <c:v>M249</c:v>
                  </c:pt>
                  <c:pt idx="7">
                    <c:v>M416</c:v>
                  </c:pt>
                  <c:pt idx="8">
                    <c:v>Mini 14</c:v>
                  </c:pt>
                  <c:pt idx="9">
                    <c:v>SCAR-L</c:v>
                  </c:pt>
                  <c:pt idx="10">
                    <c:v>AWM</c:v>
                  </c:pt>
                  <c:pt idx="11">
                    <c:v>Kar98k</c:v>
                  </c:pt>
                  <c:pt idx="12">
                    <c:v>M24</c:v>
                  </c:pt>
                  <c:pt idx="13">
                    <c:v>SKS</c:v>
                  </c:pt>
                  <c:pt idx="14">
                    <c:v>VSS</c:v>
                  </c:pt>
                  <c:pt idx="15">
                    <c:v>Crossbow</c:v>
                  </c:pt>
                  <c:pt idx="16">
                    <c:v>Dacia</c:v>
                  </c:pt>
                  <c:pt idx="17">
                    <c:v>death.WeapSawnoff_C</c:v>
                  </c:pt>
                  <c:pt idx="18">
                    <c:v>Down and Out</c:v>
                  </c:pt>
                  <c:pt idx="19">
                    <c:v>Drown</c:v>
                  </c:pt>
                  <c:pt idx="20">
                    <c:v>Falling</c:v>
                  </c:pt>
                  <c:pt idx="21">
                    <c:v>Grenade</c:v>
                  </c:pt>
                  <c:pt idx="22">
                    <c:v>Hit by Car</c:v>
                  </c:pt>
                  <c:pt idx="23">
                    <c:v>Motorbike (SideCar)</c:v>
                  </c:pt>
                  <c:pt idx="24">
                    <c:v>Pan</c:v>
                  </c:pt>
                  <c:pt idx="25">
                    <c:v>Punch</c:v>
                  </c:pt>
                  <c:pt idx="26">
                    <c:v>RedZone</c:v>
                  </c:pt>
                  <c:pt idx="27">
                    <c:v>Uaz</c:v>
                  </c:pt>
                  <c:pt idx="28">
                    <c:v>Micro UZI</c:v>
                  </c:pt>
                  <c:pt idx="29">
                    <c:v>Tommy Gun</c:v>
                  </c:pt>
                  <c:pt idx="30">
                    <c:v>UMP9</c:v>
                  </c:pt>
                  <c:pt idx="31">
                    <c:v>Vector</c:v>
                  </c:pt>
                  <c:pt idx="32">
                    <c:v>P1911</c:v>
                  </c:pt>
                  <c:pt idx="33">
                    <c:v>P92</c:v>
                  </c:pt>
                  <c:pt idx="34">
                    <c:v>R45</c:v>
                  </c:pt>
                  <c:pt idx="35">
                    <c:v>S12K</c:v>
                  </c:pt>
                  <c:pt idx="36">
                    <c:v>S1897</c:v>
                  </c:pt>
                  <c:pt idx="37">
                    <c:v>S686</c:v>
                  </c:pt>
                  <c:pt idx="38">
                    <c:v>Win94</c:v>
                  </c:pt>
                </c:lvl>
                <c:lvl>
                  <c:pt idx="0">
                    <c:v>Assault rifles</c:v>
                  </c:pt>
                  <c:pt idx="10">
                    <c:v>Snipers</c:v>
                  </c:pt>
                  <c:pt idx="15">
                    <c:v>Others</c:v>
                  </c:pt>
                  <c:pt idx="28">
                    <c:v>SMG</c:v>
                  </c:pt>
                  <c:pt idx="32">
                    <c:v>Pistols</c:v>
                  </c:pt>
                  <c:pt idx="35">
                    <c:v>Shotguns</c:v>
                  </c:pt>
                </c:lvl>
              </c:multiLvlStrCache>
            </c:multiLvlStrRef>
          </c:cat>
          <c:val>
            <c:numRef>
              <c:f>'LONGEST KILL'!$C$4:$C$48</c:f>
              <c:numCache>
                <c:formatCode>General</c:formatCode>
                <c:ptCount val="39"/>
                <c:pt idx="0">
                  <c:v>0</c:v>
                </c:pt>
                <c:pt idx="1">
                  <c:v>240.2</c:v>
                </c:pt>
                <c:pt idx="2">
                  <c:v>237.5</c:v>
                </c:pt>
                <c:pt idx="3">
                  <c:v>18.600000000000001</c:v>
                </c:pt>
                <c:pt idx="4">
                  <c:v>15.88</c:v>
                </c:pt>
                <c:pt idx="5">
                  <c:v>177.6</c:v>
                </c:pt>
                <c:pt idx="6">
                  <c:v>81.33</c:v>
                </c:pt>
                <c:pt idx="7">
                  <c:v>283</c:v>
                </c:pt>
                <c:pt idx="8">
                  <c:v>118.6</c:v>
                </c:pt>
                <c:pt idx="9">
                  <c:v>344.4</c:v>
                </c:pt>
                <c:pt idx="10">
                  <c:v>18.010000000000002</c:v>
                </c:pt>
                <c:pt idx="11">
                  <c:v>157.4</c:v>
                </c:pt>
                <c:pt idx="12">
                  <c:v>280.60000000000002</c:v>
                </c:pt>
                <c:pt idx="13">
                  <c:v>291</c:v>
                </c:pt>
                <c:pt idx="14">
                  <c:v>23.17</c:v>
                </c:pt>
                <c:pt idx="15">
                  <c:v>0</c:v>
                </c:pt>
                <c:pt idx="16">
                  <c:v>0</c:v>
                </c:pt>
                <c:pt idx="17">
                  <c:v>21.94</c:v>
                </c:pt>
                <c:pt idx="18">
                  <c:v>200.2</c:v>
                </c:pt>
                <c:pt idx="19">
                  <c:v>47.05</c:v>
                </c:pt>
                <c:pt idx="20">
                  <c:v>328</c:v>
                </c:pt>
                <c:pt idx="21">
                  <c:v>186.6</c:v>
                </c:pt>
                <c:pt idx="22">
                  <c:v>168.1</c:v>
                </c:pt>
                <c:pt idx="23">
                  <c:v>0</c:v>
                </c:pt>
                <c:pt idx="24">
                  <c:v>3.4660000000000002</c:v>
                </c:pt>
                <c:pt idx="25">
                  <c:v>307.2</c:v>
                </c:pt>
                <c:pt idx="26">
                  <c:v>16.04</c:v>
                </c:pt>
                <c:pt idx="27">
                  <c:v>0</c:v>
                </c:pt>
                <c:pt idx="28">
                  <c:v>167.8</c:v>
                </c:pt>
                <c:pt idx="29">
                  <c:v>18.27</c:v>
                </c:pt>
                <c:pt idx="30">
                  <c:v>103.3</c:v>
                </c:pt>
                <c:pt idx="31">
                  <c:v>0</c:v>
                </c:pt>
                <c:pt idx="32">
                  <c:v>270.3</c:v>
                </c:pt>
                <c:pt idx="33">
                  <c:v>73.05</c:v>
                </c:pt>
                <c:pt idx="34">
                  <c:v>52.75</c:v>
                </c:pt>
                <c:pt idx="35">
                  <c:v>71.599999999999994</c:v>
                </c:pt>
                <c:pt idx="36">
                  <c:v>94.75</c:v>
                </c:pt>
                <c:pt idx="37">
                  <c:v>286.7</c:v>
                </c:pt>
                <c:pt idx="38">
                  <c:v>236.4</c:v>
                </c:pt>
              </c:numCache>
            </c:numRef>
          </c:val>
          <c:smooth val="0"/>
          <c:extLst>
            <c:ext xmlns:c16="http://schemas.microsoft.com/office/drawing/2014/chart" uri="{C3380CC4-5D6E-409C-BE32-E72D297353CC}">
              <c16:uniqueId val="{00000001-B2D8-4B68-ADD2-02CA960F8B17}"/>
            </c:ext>
          </c:extLst>
        </c:ser>
        <c:dLbls>
          <c:showLegendKey val="0"/>
          <c:showVal val="0"/>
          <c:showCatName val="0"/>
          <c:showSerName val="0"/>
          <c:showPercent val="0"/>
          <c:showBubbleSize val="0"/>
        </c:dLbls>
        <c:marker val="1"/>
        <c:smooth val="0"/>
        <c:axId val="389329520"/>
        <c:axId val="646889256"/>
      </c:lineChart>
      <c:catAx>
        <c:axId val="642273032"/>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2273688"/>
        <c:crosses val="autoZero"/>
        <c:auto val="1"/>
        <c:lblAlgn val="ctr"/>
        <c:lblOffset val="100"/>
        <c:noMultiLvlLbl val="0"/>
      </c:catAx>
      <c:valAx>
        <c:axId val="64227368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2273032"/>
        <c:crosses val="autoZero"/>
        <c:crossBetween val="between"/>
      </c:valAx>
      <c:valAx>
        <c:axId val="64688925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9329520"/>
        <c:crosses val="max"/>
        <c:crossBetween val="between"/>
      </c:valAx>
      <c:catAx>
        <c:axId val="389329520"/>
        <c:scaling>
          <c:orientation val="minMax"/>
        </c:scaling>
        <c:delete val="1"/>
        <c:axPos val="b"/>
        <c:numFmt formatCode="General" sourceLinked="1"/>
        <c:majorTickMark val="none"/>
        <c:minorTickMark val="none"/>
        <c:tickLblPos val="nextTo"/>
        <c:crossAx val="6468892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 PROECT.xlsx]WIN BY %!PivotTable12</c:name>
    <c:fmtId val="29"/>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SQUAD</a:t>
            </a:r>
            <a:r>
              <a:rPr lang="en-IN" baseline="0"/>
              <a:t> WIN % AND DAMAGED BASED ON RANKS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pivotFmt>
      <c:pivotFmt>
        <c:idx val="2"/>
      </c:pivotFmt>
      <c:pivotFmt>
        <c:idx val="3"/>
      </c:pivotFmt>
      <c:pivotFmt>
        <c:idx val="4"/>
      </c:pivotFmt>
      <c:pivotFmt>
        <c:idx val="5"/>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'WIN BY %'!$B$3:$B$5</c:f>
              <c:strCache>
                <c:ptCount val="1"/>
                <c:pt idx="0">
                  <c:v>duo - Sum of winPlacePerc</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'WIN BY %'!$A$6:$A$15</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'WIN BY %'!$B$6:$B$15</c:f>
              <c:numCache>
                <c:formatCode>General</c:formatCode>
                <c:ptCount val="10"/>
                <c:pt idx="0">
                  <c:v>4.4793000000000003</c:v>
                </c:pt>
                <c:pt idx="1">
                  <c:v>1.1915</c:v>
                </c:pt>
                <c:pt idx="2">
                  <c:v>3.0766</c:v>
                </c:pt>
                <c:pt idx="3">
                  <c:v>2.4466999999999999</c:v>
                </c:pt>
                <c:pt idx="4">
                  <c:v>3.8770999999999995</c:v>
                </c:pt>
                <c:pt idx="5">
                  <c:v>3.0672999999999995</c:v>
                </c:pt>
                <c:pt idx="6">
                  <c:v>2.3908999999999998</c:v>
                </c:pt>
                <c:pt idx="7">
                  <c:v>1.5632999999999999</c:v>
                </c:pt>
                <c:pt idx="8">
                  <c:v>0.60250000000000004</c:v>
                </c:pt>
                <c:pt idx="9">
                  <c:v>0</c:v>
                </c:pt>
              </c:numCache>
            </c:numRef>
          </c:val>
          <c:extLst>
            <c:ext xmlns:c16="http://schemas.microsoft.com/office/drawing/2014/chart" uri="{C3380CC4-5D6E-409C-BE32-E72D297353CC}">
              <c16:uniqueId val="{00000000-8A46-40D1-9D94-563B24092798}"/>
            </c:ext>
          </c:extLst>
        </c:ser>
        <c:dLbls>
          <c:showLegendKey val="0"/>
          <c:showVal val="0"/>
          <c:showCatName val="0"/>
          <c:showSerName val="0"/>
          <c:showPercent val="0"/>
          <c:showBubbleSize val="0"/>
        </c:dLbls>
        <c:gapWidth val="269"/>
        <c:axId val="646323960"/>
        <c:axId val="646321664"/>
      </c:barChart>
      <c:lineChart>
        <c:grouping val="standard"/>
        <c:varyColors val="0"/>
        <c:ser>
          <c:idx val="1"/>
          <c:order val="1"/>
          <c:tx>
            <c:strRef>
              <c:f>'WIN BY %'!$C$3:$C$5</c:f>
              <c:strCache>
                <c:ptCount val="1"/>
                <c:pt idx="0">
                  <c:v>duo - Average of damageDealt</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'WIN BY %'!$A$6:$A$15</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'WIN BY %'!$C$6:$C$15</c:f>
              <c:numCache>
                <c:formatCode>General</c:formatCode>
                <c:ptCount val="10"/>
                <c:pt idx="0">
                  <c:v>582.9666666666667</c:v>
                </c:pt>
                <c:pt idx="1">
                  <c:v>192.99</c:v>
                </c:pt>
                <c:pt idx="2">
                  <c:v>105.56199999999998</c:v>
                </c:pt>
                <c:pt idx="3">
                  <c:v>69.259999999999991</c:v>
                </c:pt>
                <c:pt idx="4">
                  <c:v>37.158333333333331</c:v>
                </c:pt>
                <c:pt idx="5">
                  <c:v>25.786000000000001</c:v>
                </c:pt>
                <c:pt idx="6">
                  <c:v>44.942499999999995</c:v>
                </c:pt>
                <c:pt idx="7">
                  <c:v>49.528888888888886</c:v>
                </c:pt>
                <c:pt idx="8">
                  <c:v>14.285714285714286</c:v>
                </c:pt>
                <c:pt idx="9">
                  <c:v>0</c:v>
                </c:pt>
              </c:numCache>
            </c:numRef>
          </c:val>
          <c:smooth val="0"/>
          <c:extLst>
            <c:ext xmlns:c16="http://schemas.microsoft.com/office/drawing/2014/chart" uri="{C3380CC4-5D6E-409C-BE32-E72D297353CC}">
              <c16:uniqueId val="{00000001-8A46-40D1-9D94-563B24092798}"/>
            </c:ext>
          </c:extLst>
        </c:ser>
        <c:dLbls>
          <c:showLegendKey val="0"/>
          <c:showVal val="0"/>
          <c:showCatName val="0"/>
          <c:showSerName val="0"/>
          <c:showPercent val="0"/>
          <c:showBubbleSize val="0"/>
        </c:dLbls>
        <c:marker val="1"/>
        <c:smooth val="0"/>
        <c:axId val="643247872"/>
        <c:axId val="643245248"/>
      </c:lineChart>
      <c:catAx>
        <c:axId val="64632396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6321664"/>
        <c:crosses val="autoZero"/>
        <c:auto val="1"/>
        <c:lblAlgn val="ctr"/>
        <c:lblOffset val="100"/>
        <c:noMultiLvlLbl val="0"/>
      </c:catAx>
      <c:valAx>
        <c:axId val="64632166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6323960"/>
        <c:crosses val="autoZero"/>
        <c:crossBetween val="between"/>
      </c:valAx>
      <c:valAx>
        <c:axId val="64324524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43247872"/>
        <c:crosses val="max"/>
        <c:crossBetween val="between"/>
      </c:valAx>
      <c:catAx>
        <c:axId val="643247872"/>
        <c:scaling>
          <c:orientation val="minMax"/>
        </c:scaling>
        <c:delete val="1"/>
        <c:axPos val="b"/>
        <c:numFmt formatCode="General" sourceLinked="1"/>
        <c:majorTickMark val="none"/>
        <c:minorTickMark val="none"/>
        <c:tickLblPos val="nextTo"/>
        <c:crossAx val="64324524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[pubgggggggg2.xlsx]Knocked out!PivotTable10</c:name>
    <c:fmtId val="17"/>
  </c:pivotSource>
  <c:chart>
    <c:autoTitleDeleted val="1"/>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pivotFmt>
      <c:pivotFmt>
        <c:idx val="4"/>
        <c:spPr>
          <a:solidFill>
            <a:schemeClr val="accent1"/>
          </a:solidFill>
          <a:ln>
            <a:noFill/>
          </a:ln>
          <a:effectLst>
            <a:outerShdw blurRad="254000" sx="102000" sy="102000" algn="ctr" rotWithShape="0">
              <a:prstClr val="black">
                <a:alpha val="20000"/>
              </a:prstClr>
            </a:outerShdw>
          </a:effectLst>
          <a:sp3d/>
        </c:spPr>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pivotFmt>
      <c:pivotFmt>
        <c:idx val="7"/>
        <c:spPr>
          <a:solidFill>
            <a:schemeClr val="accent1"/>
          </a:solidFill>
          <a:ln>
            <a:noFill/>
          </a:ln>
          <a:effectLst>
            <a:outerShdw blurRad="254000" sx="102000" sy="102000" algn="ctr" rotWithShape="0">
              <a:prstClr val="black">
                <a:alpha val="20000"/>
              </a:prstClr>
            </a:outerShdw>
          </a:effectLst>
          <a:sp3d/>
        </c:spPr>
      </c:pivotFmt>
      <c:pivotFmt>
        <c:idx val="8"/>
        <c:spPr>
          <a:solidFill>
            <a:schemeClr val="accent1"/>
          </a:solidFill>
          <a:ln>
            <a:noFill/>
          </a:ln>
          <a:effectLst>
            <a:outerShdw blurRad="254000" sx="102000" sy="102000" algn="ctr" rotWithShape="0">
              <a:prstClr val="black">
                <a:alpha val="20000"/>
              </a:prstClr>
            </a:outerShdw>
          </a:effectLst>
          <a:sp3d/>
        </c:spPr>
      </c:pivotFmt>
      <c:pivotFmt>
        <c:idx val="9"/>
        <c:spPr>
          <a:solidFill>
            <a:schemeClr val="accent1"/>
          </a:solidFill>
          <a:ln>
            <a:noFill/>
          </a:ln>
          <a:effectLst>
            <a:outerShdw blurRad="254000" sx="102000" sy="102000" algn="ctr" rotWithShape="0">
              <a:prstClr val="black">
                <a:alpha val="20000"/>
              </a:prstClr>
            </a:outerShdw>
          </a:effectLst>
          <a:sp3d/>
        </c:spPr>
      </c:pivotFmt>
      <c:pivotFmt>
        <c:idx val="1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a:sp3d/>
        </c:spPr>
      </c:pivotFmt>
      <c:pivotFmt>
        <c:idx val="12"/>
        <c:spPr>
          <a:solidFill>
            <a:schemeClr val="accent1"/>
          </a:solidFill>
          <a:ln>
            <a:noFill/>
          </a:ln>
          <a:effectLst>
            <a:outerShdw blurRad="254000" sx="102000" sy="102000" algn="ctr" rotWithShape="0">
              <a:prstClr val="black">
                <a:alpha val="20000"/>
              </a:prstClr>
            </a:outerShdw>
          </a:effectLst>
          <a:sp3d/>
        </c:spPr>
      </c:pivotFmt>
      <c:pivotFmt>
        <c:idx val="13"/>
        <c:spPr>
          <a:solidFill>
            <a:schemeClr val="accent1"/>
          </a:solidFill>
          <a:ln>
            <a:noFill/>
          </a:ln>
          <a:effectLst>
            <a:outerShdw blurRad="254000" sx="102000" sy="102000" algn="ctr" rotWithShape="0">
              <a:prstClr val="black">
                <a:alpha val="20000"/>
              </a:prstClr>
            </a:outerShdw>
          </a:effectLst>
          <a:sp3d/>
        </c:spPr>
      </c:pivotFmt>
      <c:pivotFmt>
        <c:idx val="14"/>
        <c:spPr>
          <a:solidFill>
            <a:schemeClr val="accent1"/>
          </a:solidFill>
          <a:ln>
            <a:noFill/>
          </a:ln>
          <a:effectLst>
            <a:outerShdw blurRad="254000" sx="102000" sy="102000" algn="ctr" rotWithShape="0">
              <a:prstClr val="black">
                <a:alpha val="20000"/>
              </a:prstClr>
            </a:outerShdw>
          </a:effectLst>
          <a:sp3d/>
        </c:spPr>
      </c:pivotFmt>
      <c:pivotFmt>
        <c:idx val="15"/>
        <c:spPr>
          <a:solidFill>
            <a:schemeClr val="accent1"/>
          </a:solidFill>
          <a:ln>
            <a:noFill/>
          </a:ln>
          <a:effectLst>
            <a:outerShdw blurRad="254000" sx="102000" sy="102000" algn="ctr" rotWithShape="0">
              <a:prstClr val="black">
                <a:alpha val="20000"/>
              </a:prstClr>
            </a:outerShdw>
          </a:effectLst>
          <a:sp3d/>
        </c:spPr>
      </c:pivotFmt>
      <c:pivotFmt>
        <c:idx val="16"/>
        <c:spPr>
          <a:solidFill>
            <a:schemeClr val="accent1"/>
          </a:solidFill>
          <a:ln>
            <a:noFill/>
          </a:ln>
          <a:effectLst>
            <a:outerShdw blurRad="254000" sx="102000" sy="102000" algn="ctr" rotWithShape="0">
              <a:prstClr val="black">
                <a:alpha val="20000"/>
              </a:prstClr>
            </a:outerShdw>
          </a:effectLst>
          <a:sp3d/>
        </c:spPr>
      </c:pivotFmt>
      <c:pivotFmt>
        <c:idx val="17"/>
        <c:spPr>
          <a:solidFill>
            <a:schemeClr val="accent1"/>
          </a:solidFill>
          <a:ln>
            <a:noFill/>
          </a:ln>
          <a:effectLst>
            <a:outerShdw blurRad="254000" sx="102000" sy="102000" algn="ctr" rotWithShape="0">
              <a:prstClr val="black">
                <a:alpha val="20000"/>
              </a:prstClr>
            </a:outerShdw>
          </a:effectLst>
          <a:sp3d/>
        </c:spPr>
      </c:pivotFmt>
      <c:pivotFmt>
        <c:idx val="18"/>
        <c:spPr>
          <a:solidFill>
            <a:schemeClr val="accent1"/>
          </a:solidFill>
          <a:ln>
            <a:noFill/>
          </a:ln>
          <a:effectLst>
            <a:outerShdw blurRad="254000" sx="102000" sy="102000" algn="ctr" rotWithShape="0">
              <a:prstClr val="black">
                <a:alpha val="20000"/>
              </a:prstClr>
            </a:outerShdw>
          </a:effectLst>
          <a:sp3d/>
        </c:spPr>
      </c:pivotFmt>
      <c:pivotFmt>
        <c:idx val="19"/>
        <c:spPr>
          <a:solidFill>
            <a:schemeClr val="accent1"/>
          </a:solidFill>
          <a:ln>
            <a:noFill/>
          </a:ln>
          <a:effectLst>
            <a:outerShdw blurRad="254000" sx="102000" sy="102000" algn="ctr" rotWithShape="0">
              <a:prstClr val="black">
                <a:alpha val="20000"/>
              </a:prstClr>
            </a:outerShdw>
          </a:effectLst>
          <a:sp3d/>
        </c:spPr>
      </c:pivotFmt>
      <c:pivotFmt>
        <c:idx val="2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a:noFill/>
          </a:ln>
          <a:effectLst>
            <a:outerShdw blurRad="254000" sx="102000" sy="102000" algn="ctr" rotWithShape="0">
              <a:prstClr val="black">
                <a:alpha val="20000"/>
              </a:prstClr>
            </a:outerShdw>
          </a:effectLst>
          <a:sp3d/>
        </c:spPr>
      </c:pivotFmt>
      <c:pivotFmt>
        <c:idx val="22"/>
        <c:spPr>
          <a:solidFill>
            <a:schemeClr val="accent1"/>
          </a:solidFill>
          <a:ln>
            <a:noFill/>
          </a:ln>
          <a:effectLst>
            <a:outerShdw blurRad="254000" sx="102000" sy="102000" algn="ctr" rotWithShape="0">
              <a:prstClr val="black">
                <a:alpha val="20000"/>
              </a:prstClr>
            </a:outerShdw>
          </a:effectLst>
          <a:sp3d/>
        </c:spPr>
      </c:pivotFmt>
      <c:pivotFmt>
        <c:idx val="23"/>
        <c:spPr>
          <a:solidFill>
            <a:schemeClr val="accent1"/>
          </a:solidFill>
          <a:ln>
            <a:noFill/>
          </a:ln>
          <a:effectLst>
            <a:outerShdw blurRad="254000" sx="102000" sy="102000" algn="ctr" rotWithShape="0">
              <a:prstClr val="black">
                <a:alpha val="20000"/>
              </a:prstClr>
            </a:outerShdw>
          </a:effectLst>
          <a:sp3d/>
        </c:spPr>
      </c:pivotFmt>
      <c:pivotFmt>
        <c:idx val="24"/>
        <c:spPr>
          <a:solidFill>
            <a:schemeClr val="accent1"/>
          </a:solidFill>
          <a:ln>
            <a:noFill/>
          </a:ln>
          <a:effectLst>
            <a:outerShdw blurRad="254000" sx="102000" sy="102000" algn="ctr" rotWithShape="0">
              <a:prstClr val="black">
                <a:alpha val="20000"/>
              </a:prstClr>
            </a:outerShdw>
          </a:effectLst>
          <a:sp3d/>
        </c:spPr>
      </c:pivotFmt>
      <c:pivotFmt>
        <c:idx val="25"/>
        <c:spPr>
          <a:solidFill>
            <a:schemeClr val="accent1"/>
          </a:solidFill>
          <a:ln>
            <a:noFill/>
          </a:ln>
          <a:effectLst>
            <a:outerShdw blurRad="254000" sx="102000" sy="102000" algn="ctr" rotWithShape="0">
              <a:prstClr val="black">
                <a:alpha val="20000"/>
              </a:prstClr>
            </a:outerShdw>
          </a:effectLst>
          <a:sp3d/>
        </c:spPr>
      </c:pivotFmt>
      <c:pivotFmt>
        <c:idx val="26"/>
        <c:spPr>
          <a:solidFill>
            <a:schemeClr val="accent1"/>
          </a:solidFill>
          <a:ln>
            <a:noFill/>
          </a:ln>
          <a:effectLst>
            <a:outerShdw blurRad="254000" sx="102000" sy="102000" algn="ctr" rotWithShape="0">
              <a:prstClr val="black">
                <a:alpha val="20000"/>
              </a:prstClr>
            </a:outerShdw>
          </a:effectLst>
          <a:sp3d/>
        </c:spPr>
      </c:pivotFmt>
      <c:pivotFmt>
        <c:idx val="27"/>
        <c:spPr>
          <a:solidFill>
            <a:schemeClr val="accent1"/>
          </a:solidFill>
          <a:ln>
            <a:noFill/>
          </a:ln>
          <a:effectLst>
            <a:outerShdw blurRad="254000" sx="102000" sy="102000" algn="ctr" rotWithShape="0">
              <a:prstClr val="black">
                <a:alpha val="20000"/>
              </a:prstClr>
            </a:outerShdw>
          </a:effectLst>
          <a:sp3d/>
        </c:spPr>
      </c:pivotFmt>
      <c:pivotFmt>
        <c:idx val="28"/>
        <c:spPr>
          <a:solidFill>
            <a:schemeClr val="accent1"/>
          </a:solidFill>
          <a:ln>
            <a:noFill/>
          </a:ln>
          <a:effectLst>
            <a:outerShdw blurRad="254000" sx="102000" sy="102000" algn="ctr" rotWithShape="0">
              <a:prstClr val="black">
                <a:alpha val="20000"/>
              </a:prstClr>
            </a:outerShdw>
          </a:effectLst>
          <a:sp3d/>
        </c:spPr>
      </c:pivotFmt>
      <c:pivotFmt>
        <c:idx val="29"/>
        <c:spPr>
          <a:solidFill>
            <a:schemeClr val="accent1"/>
          </a:solidFill>
          <a:ln>
            <a:noFill/>
          </a:ln>
          <a:effectLst>
            <a:outerShdw blurRad="254000" sx="102000" sy="102000" algn="ctr" rotWithShape="0">
              <a:prstClr val="black">
                <a:alpha val="20000"/>
              </a:prstClr>
            </a:outerShdw>
          </a:effectLst>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4570297462817148"/>
          <c:y val="0.41057341790609508"/>
          <c:w val="0.6953996062992126"/>
          <c:h val="0.47852690288713912"/>
        </c:manualLayout>
      </c:layout>
      <c:pie3DChart>
        <c:varyColors val="1"/>
        <c:dLbls>
          <c:dLblPos val="ctr"/>
          <c:showLegendKey val="0"/>
          <c:showVal val="1"/>
          <c:showCatName val="0"/>
          <c:showSerName val="0"/>
          <c:showPercent val="0"/>
          <c:showBubbleSize val="0"/>
          <c:showLeaderLines val="0"/>
        </c:dLbls>
      </c:pie3DChart>
      <c:spPr>
        <a:noFill/>
        <a:ln>
          <a:noFill/>
        </a:ln>
        <a:effectLst/>
      </c:spPr>
    </c:plotArea>
    <c:legend>
      <c:legendPos val="r"/>
      <c:layout>
        <c:manualLayout>
          <c:xMode val="edge"/>
          <c:yMode val="edge"/>
          <c:x val="7.2916666666666671E-2"/>
          <c:y val="0.29618266385071768"/>
          <c:w val="0.18588829468377852"/>
          <c:h val="0.59851595318484752"/>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CAPSTONE.xlsx]KNOCKED OUT!PivotTable10</c:name>
    <c:fmtId val="2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TIMES A PLAYER WAS KNOCK OUT</a:t>
            </a:r>
            <a:endParaRPr lang="en-US"/>
          </a:p>
        </c:rich>
      </c:tx>
      <c:layout>
        <c:manualLayout>
          <c:xMode val="edge"/>
          <c:yMode val="edge"/>
          <c:x val="0.21577777777777779"/>
          <c:y val="7.305336832895889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bestFit"/>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bestFit"/>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extLst>
        </c:dLbl>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1.8609736331325368E-2"/>
          <c:y val="0.33687258480445048"/>
          <c:w val="0.73344289431307486"/>
          <c:h val="0.61684595548005483"/>
        </c:manualLayout>
      </c:layout>
      <c:pieChart>
        <c:varyColors val="1"/>
        <c:ser>
          <c:idx val="0"/>
          <c:order val="0"/>
          <c:tx>
            <c:strRef>
              <c:f>'KNOCKED OUT'!$B$3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FAD-4C86-A1B6-C30BA4B5107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FAD-4C86-A1B6-C30BA4B5107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8FAD-4C86-A1B6-C30BA4B51070}"/>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8FAD-4C86-A1B6-C30BA4B51070}"/>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FAD-4C86-A1B6-C30BA4B51070}"/>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8FAD-4C86-A1B6-C30BA4B51070}"/>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8FAD-4C86-A1B6-C30BA4B51070}"/>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8FAD-4C86-A1B6-C30BA4B51070}"/>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8FAD-4C86-A1B6-C30BA4B5107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'KNOCKED OUT'!$A$4:$A$13</c:f>
              <c:strCache>
                <c:ptCount val="9"/>
                <c:pt idx="0">
                  <c:v>0</c:v>
                </c:pt>
                <c:pt idx="1">
                  <c:v>1</c:v>
                </c:pt>
                <c:pt idx="2">
                  <c:v>2</c:v>
                </c:pt>
                <c:pt idx="3">
                  <c:v>3</c:v>
                </c:pt>
                <c:pt idx="4">
                  <c:v>4</c:v>
                </c:pt>
                <c:pt idx="5">
                  <c:v>5</c:v>
                </c:pt>
                <c:pt idx="6">
                  <c:v>6</c:v>
                </c:pt>
                <c:pt idx="7">
                  <c:v>8</c:v>
                </c:pt>
                <c:pt idx="8">
                  <c:v>10</c:v>
                </c:pt>
              </c:strCache>
            </c:strRef>
          </c:cat>
          <c:val>
            <c:numRef>
              <c:f>'KNOCKED OUT'!$B$4:$B$13</c:f>
              <c:numCache>
                <c:formatCode>General</c:formatCode>
                <c:ptCount val="9"/>
                <c:pt idx="0">
                  <c:v>0</c:v>
                </c:pt>
                <c:pt idx="1">
                  <c:v>170</c:v>
                </c:pt>
                <c:pt idx="2">
                  <c:v>118</c:v>
                </c:pt>
                <c:pt idx="3">
                  <c:v>105</c:v>
                </c:pt>
                <c:pt idx="4">
                  <c:v>80</c:v>
                </c:pt>
                <c:pt idx="5">
                  <c:v>25</c:v>
                </c:pt>
                <c:pt idx="6">
                  <c:v>6</c:v>
                </c:pt>
                <c:pt idx="7">
                  <c:v>8</c:v>
                </c:pt>
                <c:pt idx="8">
                  <c:v>20</c:v>
                </c:pt>
              </c:numCache>
            </c:numRef>
          </c:val>
          <c:extLst>
            <c:ext xmlns:c16="http://schemas.microsoft.com/office/drawing/2014/chart" uri="{C3380CC4-5D6E-409C-BE32-E72D297353CC}">
              <c16:uniqueId val="{00000012-8FAD-4C86-A1B6-C30BA4B51070}"/>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CAPSTONE.xlsx]KILL POINTS!PivotTable2</c:name>
    <c:fmtId val="1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AVERAGE</a:t>
            </a:r>
            <a:r>
              <a:rPr lang="en-US" baseline="0" dirty="0"/>
              <a:t> KILL POINT SCORED ACCORDING TO KILL RANKS</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dLbl>
          <c:idx val="0"/>
          <c:showLegendKey val="0"/>
          <c:showVal val="1"/>
          <c:showCatName val="0"/>
          <c:showSerName val="0"/>
          <c:showPercent val="0"/>
          <c:showBubbleSize val="0"/>
          <c:extLst>
            <c:ext xmlns:c15="http://schemas.microsoft.com/office/drawing/2012/chart" uri="{CE6537A1-D6FC-4f65-9D91-7224C49458BB}"/>
          </c:extLst>
        </c:dLbl>
      </c:pivotFmt>
      <c:pivotFmt>
        <c:idx val="5"/>
        <c:dLbl>
          <c:idx val="0"/>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'KILL POINTS'!$B$3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'KILL POINTS'!$A$4:$A$13</c:f>
              <c:strCache>
                <c:ptCount val="10"/>
                <c:pt idx="0">
                  <c:v>1-10</c:v>
                </c:pt>
                <c:pt idx="1">
                  <c:v>11-20</c:v>
                </c:pt>
                <c:pt idx="2">
                  <c:v>21-30</c:v>
                </c:pt>
                <c:pt idx="3">
                  <c:v>31-40</c:v>
                </c:pt>
                <c:pt idx="4">
                  <c:v>41-50</c:v>
                </c:pt>
                <c:pt idx="5">
                  <c:v>51-60</c:v>
                </c:pt>
                <c:pt idx="6">
                  <c:v>61-70</c:v>
                </c:pt>
                <c:pt idx="7">
                  <c:v>71-80</c:v>
                </c:pt>
                <c:pt idx="8">
                  <c:v>81-90</c:v>
                </c:pt>
                <c:pt idx="9">
                  <c:v>91-100</c:v>
                </c:pt>
              </c:strCache>
            </c:strRef>
          </c:cat>
          <c:val>
            <c:numRef>
              <c:f>'KILL POINTS'!$B$4:$B$13</c:f>
              <c:numCache>
                <c:formatCode>0</c:formatCode>
                <c:ptCount val="10"/>
                <c:pt idx="0">
                  <c:v>539.19780219780216</c:v>
                </c:pt>
                <c:pt idx="1">
                  <c:v>592.6973684210526</c:v>
                </c:pt>
                <c:pt idx="2">
                  <c:v>443.67469879518075</c:v>
                </c:pt>
                <c:pt idx="3">
                  <c:v>412.51428571428573</c:v>
                </c:pt>
                <c:pt idx="4">
                  <c:v>473.83146067415731</c:v>
                </c:pt>
                <c:pt idx="5">
                  <c:v>486.73750000000001</c:v>
                </c:pt>
                <c:pt idx="6">
                  <c:v>573.57303370786519</c:v>
                </c:pt>
                <c:pt idx="7">
                  <c:v>521.89247311827955</c:v>
                </c:pt>
                <c:pt idx="8">
                  <c:v>411.17977528089887</c:v>
                </c:pt>
                <c:pt idx="9">
                  <c:v>459.12820512820514</c:v>
                </c:pt>
              </c:numCache>
            </c:numRef>
          </c:val>
          <c:extLst>
            <c:ext xmlns:c16="http://schemas.microsoft.com/office/drawing/2014/chart" uri="{C3380CC4-5D6E-409C-BE32-E72D297353CC}">
              <c16:uniqueId val="{00000000-AB56-434C-8AC8-D58D8CD372D6}"/>
            </c:ext>
          </c:extLst>
        </c:ser>
        <c:dLbls>
          <c:showLegendKey val="0"/>
          <c:showVal val="1"/>
          <c:showCatName val="0"/>
          <c:showSerName val="0"/>
          <c:showPercent val="0"/>
          <c:showBubbleSize val="0"/>
        </c:dLbls>
        <c:axId val="450872824"/>
        <c:axId val="450878728"/>
      </c:areaChart>
      <c:catAx>
        <c:axId val="45087282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Kill Ranks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0878728"/>
        <c:crosses val="autoZero"/>
        <c:auto val="1"/>
        <c:lblAlgn val="ctr"/>
        <c:lblOffset val="100"/>
        <c:noMultiLvlLbl val="0"/>
      </c:catAx>
      <c:valAx>
        <c:axId val="45087872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Kill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508728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CAPSTONE.xlsx]HEALS &amp;BOOST!PivotTable3</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NUMBER</a:t>
            </a:r>
            <a:r>
              <a:rPr lang="en-IN" baseline="0"/>
              <a:t> OF TIMES BOOST AND HEALS CONSUMED</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square"/>
          <c:size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94890873015873"/>
          <c:y val="0.14609703703703705"/>
          <c:w val="0.84701091269841278"/>
          <c:h val="0.71663333333333334"/>
        </c:manualLayout>
      </c:layout>
      <c:barChart>
        <c:barDir val="bar"/>
        <c:grouping val="clustered"/>
        <c:varyColors val="0"/>
        <c:ser>
          <c:idx val="0"/>
          <c:order val="0"/>
          <c:tx>
            <c:strRef>
              <c:f>'HEALS &amp;BOOST'!$B$3</c:f>
              <c:strCache>
                <c:ptCount val="1"/>
                <c:pt idx="0">
                  <c:v>Sum of heals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'HEALS &amp;BOOST'!$A$4:$A$20</c:f>
              <c:strCache>
                <c:ptCount val="16"/>
                <c:pt idx="0">
                  <c:v>1</c:v>
                </c:pt>
                <c:pt idx="1">
                  <c:v>2</c:v>
                </c:pt>
                <c:pt idx="2">
                  <c:v>3</c:v>
                </c:pt>
                <c:pt idx="3">
                  <c:v>4</c:v>
                </c:pt>
                <c:pt idx="4">
                  <c:v>5</c:v>
                </c:pt>
                <c:pt idx="5">
                  <c:v>6</c:v>
                </c:pt>
                <c:pt idx="6">
                  <c:v>7</c:v>
                </c:pt>
                <c:pt idx="7">
                  <c:v>8</c:v>
                </c:pt>
                <c:pt idx="8">
                  <c:v>9</c:v>
                </c:pt>
                <c:pt idx="9">
                  <c:v>10</c:v>
                </c:pt>
                <c:pt idx="10">
                  <c:v>12</c:v>
                </c:pt>
                <c:pt idx="11">
                  <c:v>13</c:v>
                </c:pt>
                <c:pt idx="12">
                  <c:v>14</c:v>
                </c:pt>
                <c:pt idx="13">
                  <c:v>15</c:v>
                </c:pt>
                <c:pt idx="14">
                  <c:v>24</c:v>
                </c:pt>
                <c:pt idx="15">
                  <c:v>25</c:v>
                </c:pt>
              </c:strCache>
            </c:strRef>
          </c:cat>
          <c:val>
            <c:numRef>
              <c:f>'HEALS &amp;BOOST'!$B$4:$B$20</c:f>
              <c:numCache>
                <c:formatCode>General</c:formatCode>
                <c:ptCount val="16"/>
                <c:pt idx="0">
                  <c:v>107</c:v>
                </c:pt>
                <c:pt idx="1">
                  <c:v>144</c:v>
                </c:pt>
                <c:pt idx="2">
                  <c:v>69</c:v>
                </c:pt>
                <c:pt idx="3">
                  <c:v>108</c:v>
                </c:pt>
                <c:pt idx="4">
                  <c:v>120</c:v>
                </c:pt>
                <c:pt idx="5">
                  <c:v>144</c:v>
                </c:pt>
                <c:pt idx="6">
                  <c:v>56</c:v>
                </c:pt>
                <c:pt idx="7">
                  <c:v>88</c:v>
                </c:pt>
                <c:pt idx="8">
                  <c:v>81</c:v>
                </c:pt>
                <c:pt idx="9">
                  <c:v>60</c:v>
                </c:pt>
                <c:pt idx="10">
                  <c:v>36</c:v>
                </c:pt>
                <c:pt idx="11">
                  <c:v>26</c:v>
                </c:pt>
                <c:pt idx="12">
                  <c:v>56</c:v>
                </c:pt>
                <c:pt idx="13">
                  <c:v>15</c:v>
                </c:pt>
                <c:pt idx="14">
                  <c:v>24</c:v>
                </c:pt>
                <c:pt idx="15">
                  <c:v>25</c:v>
                </c:pt>
              </c:numCache>
            </c:numRef>
          </c:val>
          <c:extLst>
            <c:ext xmlns:c16="http://schemas.microsoft.com/office/drawing/2014/chart" uri="{C3380CC4-5D6E-409C-BE32-E72D297353CC}">
              <c16:uniqueId val="{00000000-F404-428B-AF12-4E4B0655DF3C}"/>
            </c:ext>
          </c:extLst>
        </c:ser>
        <c:ser>
          <c:idx val="1"/>
          <c:order val="1"/>
          <c:tx>
            <c:strRef>
              <c:f>'HEALS &amp;BOOST'!$C$3</c:f>
              <c:strCache>
                <c:ptCount val="1"/>
                <c:pt idx="0">
                  <c:v>Sum of boosts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'HEALS &amp;BOOST'!$A$4:$A$20</c:f>
              <c:strCache>
                <c:ptCount val="16"/>
                <c:pt idx="0">
                  <c:v>1</c:v>
                </c:pt>
                <c:pt idx="1">
                  <c:v>2</c:v>
                </c:pt>
                <c:pt idx="2">
                  <c:v>3</c:v>
                </c:pt>
                <c:pt idx="3">
                  <c:v>4</c:v>
                </c:pt>
                <c:pt idx="4">
                  <c:v>5</c:v>
                </c:pt>
                <c:pt idx="5">
                  <c:v>6</c:v>
                </c:pt>
                <c:pt idx="6">
                  <c:v>7</c:v>
                </c:pt>
                <c:pt idx="7">
                  <c:v>8</c:v>
                </c:pt>
                <c:pt idx="8">
                  <c:v>9</c:v>
                </c:pt>
                <c:pt idx="9">
                  <c:v>10</c:v>
                </c:pt>
                <c:pt idx="10">
                  <c:v>12</c:v>
                </c:pt>
                <c:pt idx="11">
                  <c:v>13</c:v>
                </c:pt>
                <c:pt idx="12">
                  <c:v>14</c:v>
                </c:pt>
                <c:pt idx="13">
                  <c:v>15</c:v>
                </c:pt>
                <c:pt idx="14">
                  <c:v>24</c:v>
                </c:pt>
                <c:pt idx="15">
                  <c:v>25</c:v>
                </c:pt>
              </c:strCache>
            </c:strRef>
          </c:cat>
          <c:val>
            <c:numRef>
              <c:f>'HEALS &amp;BOOST'!$C$4:$C$20</c:f>
              <c:numCache>
                <c:formatCode>General</c:formatCode>
                <c:ptCount val="16"/>
                <c:pt idx="0">
                  <c:v>167</c:v>
                </c:pt>
                <c:pt idx="1">
                  <c:v>161</c:v>
                </c:pt>
                <c:pt idx="2">
                  <c:v>57</c:v>
                </c:pt>
                <c:pt idx="3">
                  <c:v>61</c:v>
                </c:pt>
                <c:pt idx="4">
                  <c:v>57</c:v>
                </c:pt>
                <c:pt idx="5">
                  <c:v>78</c:v>
                </c:pt>
                <c:pt idx="6">
                  <c:v>33</c:v>
                </c:pt>
                <c:pt idx="7">
                  <c:v>26</c:v>
                </c:pt>
                <c:pt idx="8">
                  <c:v>35</c:v>
                </c:pt>
                <c:pt idx="9">
                  <c:v>27</c:v>
                </c:pt>
                <c:pt idx="10">
                  <c:v>11</c:v>
                </c:pt>
                <c:pt idx="11">
                  <c:v>7</c:v>
                </c:pt>
                <c:pt idx="12">
                  <c:v>18</c:v>
                </c:pt>
                <c:pt idx="13">
                  <c:v>4</c:v>
                </c:pt>
                <c:pt idx="14">
                  <c:v>4</c:v>
                </c:pt>
                <c:pt idx="15">
                  <c:v>0</c:v>
                </c:pt>
              </c:numCache>
            </c:numRef>
          </c:val>
          <c:extLst>
            <c:ext xmlns:c16="http://schemas.microsoft.com/office/drawing/2014/chart" uri="{C3380CC4-5D6E-409C-BE32-E72D297353CC}">
              <c16:uniqueId val="{00000001-F404-428B-AF12-4E4B0655DF3C}"/>
            </c:ext>
          </c:extLst>
        </c:ser>
        <c:dLbls>
          <c:showLegendKey val="0"/>
          <c:showVal val="0"/>
          <c:showCatName val="0"/>
          <c:showSerName val="0"/>
          <c:showPercent val="0"/>
          <c:showBubbleSize val="0"/>
        </c:dLbls>
        <c:gapWidth val="115"/>
        <c:overlap val="-20"/>
        <c:axId val="679376160"/>
        <c:axId val="679378784"/>
      </c:barChart>
      <c:catAx>
        <c:axId val="679376160"/>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No.of times taken</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9378784"/>
        <c:crosses val="autoZero"/>
        <c:auto val="1"/>
        <c:lblAlgn val="ctr"/>
        <c:lblOffset val="100"/>
        <c:noMultiLvlLbl val="0"/>
      </c:catAx>
      <c:valAx>
        <c:axId val="679378784"/>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Characters health performance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79376160"/>
        <c:crosses val="autoZero"/>
        <c:crossBetween val="between"/>
      </c:valAx>
      <c:spPr>
        <a:noFill/>
        <a:ln>
          <a:noFill/>
        </a:ln>
        <a:effectLst/>
      </c:spPr>
    </c:plotArea>
    <c:legend>
      <c:legendPos val="r"/>
      <c:layout>
        <c:manualLayout>
          <c:xMode val="edge"/>
          <c:yMode val="edge"/>
          <c:x val="0.67312351190476194"/>
          <c:y val="0.29846925925925921"/>
          <c:w val="0.21348363095238096"/>
          <c:h val="0.1587511111111111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CAPSTONE.xlsx]WEAPON AQUIRED!PivotTable2</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t>DISTRIBUTION</a:t>
            </a:r>
            <a:r>
              <a:rPr lang="en-IN" baseline="0" dirty="0"/>
              <a:t> OF WEAPONS AQUIRED BY WIN POINTS</a:t>
            </a:r>
            <a:endParaRPr lang="en-IN"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'WEAPON AQUIRED'!$B$3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'WEAPON AQUIRED'!$A$4:$A$15</c:f>
              <c:strCache>
                <c:ptCount val="12"/>
                <c:pt idx="0">
                  <c:v>1</c:v>
                </c:pt>
                <c:pt idx="1">
                  <c:v>2</c:v>
                </c:pt>
                <c:pt idx="2">
                  <c:v>3</c:v>
                </c:pt>
                <c:pt idx="3">
                  <c:v>4</c:v>
                </c:pt>
                <c:pt idx="4">
                  <c:v>5</c:v>
                </c:pt>
                <c:pt idx="5">
                  <c:v>6</c:v>
                </c:pt>
                <c:pt idx="6">
                  <c:v>7</c:v>
                </c:pt>
                <c:pt idx="7">
                  <c:v>8</c:v>
                </c:pt>
                <c:pt idx="8">
                  <c:v>9</c:v>
                </c:pt>
                <c:pt idx="9">
                  <c:v>10</c:v>
                </c:pt>
                <c:pt idx="10">
                  <c:v>11</c:v>
                </c:pt>
                <c:pt idx="11">
                  <c:v>13</c:v>
                </c:pt>
              </c:strCache>
            </c:strRef>
          </c:cat>
          <c:val>
            <c:numRef>
              <c:f>'WEAPON AQUIRED'!$B$4:$B$15</c:f>
              <c:numCache>
                <c:formatCode>0</c:formatCode>
                <c:ptCount val="12"/>
                <c:pt idx="0">
                  <c:v>579.33333333333337</c:v>
                </c:pt>
                <c:pt idx="1">
                  <c:v>659.65986394557819</c:v>
                </c:pt>
                <c:pt idx="2">
                  <c:v>623.36428571428576</c:v>
                </c:pt>
                <c:pt idx="3">
                  <c:v>550.64233576642334</c:v>
                </c:pt>
                <c:pt idx="4">
                  <c:v>453.37349397590361</c:v>
                </c:pt>
                <c:pt idx="5">
                  <c:v>599.27586206896547</c:v>
                </c:pt>
                <c:pt idx="6">
                  <c:v>787.69047619047615</c:v>
                </c:pt>
                <c:pt idx="7">
                  <c:v>795.08695652173913</c:v>
                </c:pt>
                <c:pt idx="8">
                  <c:v>701.22222222222217</c:v>
                </c:pt>
                <c:pt idx="9">
                  <c:v>598</c:v>
                </c:pt>
                <c:pt idx="10">
                  <c:v>1518.5</c:v>
                </c:pt>
                <c:pt idx="11">
                  <c:v>1503</c:v>
                </c:pt>
              </c:numCache>
            </c:numRef>
          </c:val>
          <c:smooth val="0"/>
          <c:extLst>
            <c:ext xmlns:c16="http://schemas.microsoft.com/office/drawing/2014/chart" uri="{C3380CC4-5D6E-409C-BE32-E72D297353CC}">
              <c16:uniqueId val="{00000000-BF63-4F8C-B99E-880DFC36542D}"/>
            </c:ext>
          </c:extLst>
        </c:ser>
        <c:dLbls>
          <c:showLegendKey val="0"/>
          <c:showVal val="0"/>
          <c:showCatName val="0"/>
          <c:showSerName val="0"/>
          <c:showPercent val="0"/>
          <c:showBubbleSize val="0"/>
        </c:dLbls>
        <c:marker val="1"/>
        <c:smooth val="0"/>
        <c:axId val="702867944"/>
        <c:axId val="702866632"/>
      </c:lineChart>
      <c:catAx>
        <c:axId val="70286794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dirty="0"/>
                  <a:t>Weapons </a:t>
                </a:r>
                <a:r>
                  <a:rPr lang="en-IN" dirty="0" err="1"/>
                  <a:t>aquired</a:t>
                </a:r>
                <a:endParaRPr lang="en-IN"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66632"/>
        <c:crosses val="autoZero"/>
        <c:auto val="1"/>
        <c:lblAlgn val="ctr"/>
        <c:lblOffset val="100"/>
        <c:noMultiLvlLbl val="0"/>
      </c:catAx>
      <c:valAx>
        <c:axId val="7028666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win points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67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CAPSTONE.xlsx]VEHICLE DESTROYED!PivotTable1</c:name>
    <c:fmtId val="1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VEHICLES DESTROYED BY GUNS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553416933994361"/>
          <c:y val="9.2029539386722564E-2"/>
          <c:w val="0.75014304461942249"/>
          <c:h val="0.62991178186060082"/>
        </c:manualLayout>
      </c:layout>
      <c:areaChart>
        <c:grouping val="standard"/>
        <c:varyColors val="0"/>
        <c:ser>
          <c:idx val="0"/>
          <c:order val="0"/>
          <c:tx>
            <c:strRef>
              <c:f>'VEHICLE DESTROYED'!$B$3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5400">
              <a:noFill/>
            </a:ln>
            <a:effectLst>
              <a:outerShdw blurRad="57150" dist="19050" dir="5400000" algn="ctr" rotWithShape="0">
                <a:srgbClr val="000000">
                  <a:alpha val="63000"/>
                </a:srgbClr>
              </a:outerShdw>
            </a:effectLst>
          </c:spPr>
          <c:cat>
            <c:strRef>
              <c:f>'VEHICLE DESTROYED'!$A$4:$A$27</c:f>
              <c:strCache>
                <c:ptCount val="24"/>
                <c:pt idx="0">
                  <c:v>AUG</c:v>
                </c:pt>
                <c:pt idx="1">
                  <c:v>AKM</c:v>
                </c:pt>
                <c:pt idx="2">
                  <c:v>AWM</c:v>
                </c:pt>
                <c:pt idx="3">
                  <c:v>Crossbow</c:v>
                </c:pt>
                <c:pt idx="4">
                  <c:v>Dacia</c:v>
                </c:pt>
                <c:pt idx="5">
                  <c:v>DP-28</c:v>
                </c:pt>
                <c:pt idx="6">
                  <c:v>Grenade</c:v>
                </c:pt>
                <c:pt idx="7">
                  <c:v>Groza</c:v>
                </c:pt>
                <c:pt idx="8">
                  <c:v>M16A4</c:v>
                </c:pt>
                <c:pt idx="9">
                  <c:v>M249</c:v>
                </c:pt>
                <c:pt idx="10">
                  <c:v>M416</c:v>
                </c:pt>
                <c:pt idx="11">
                  <c:v>Micro UZI</c:v>
                </c:pt>
                <c:pt idx="12">
                  <c:v>Mini 14</c:v>
                </c:pt>
                <c:pt idx="13">
                  <c:v>Pan</c:v>
                </c:pt>
                <c:pt idx="14">
                  <c:v>S12K</c:v>
                </c:pt>
                <c:pt idx="15">
                  <c:v>S1897</c:v>
                </c:pt>
                <c:pt idx="16">
                  <c:v>S686</c:v>
                </c:pt>
                <c:pt idx="17">
                  <c:v>SCAR-L</c:v>
                </c:pt>
                <c:pt idx="18">
                  <c:v>SKS</c:v>
                </c:pt>
                <c:pt idx="19">
                  <c:v>Tommy Gun</c:v>
                </c:pt>
                <c:pt idx="20">
                  <c:v>UMP9</c:v>
                </c:pt>
                <c:pt idx="21">
                  <c:v>Vector</c:v>
                </c:pt>
                <c:pt idx="22">
                  <c:v>VSS</c:v>
                </c:pt>
                <c:pt idx="23">
                  <c:v>Win94</c:v>
                </c:pt>
              </c:strCache>
            </c:strRef>
          </c:cat>
          <c:val>
            <c:numRef>
              <c:f>'VEHICLE DESTROYED'!$B$4:$B$27</c:f>
              <c:numCache>
                <c:formatCode>General</c:formatCode>
                <c:ptCount val="24"/>
                <c:pt idx="0">
                  <c:v>1</c:v>
                </c:pt>
                <c:pt idx="1">
                  <c:v>69</c:v>
                </c:pt>
                <c:pt idx="2">
                  <c:v>1</c:v>
                </c:pt>
                <c:pt idx="3">
                  <c:v>2</c:v>
                </c:pt>
                <c:pt idx="4">
                  <c:v>1</c:v>
                </c:pt>
                <c:pt idx="5">
                  <c:v>7</c:v>
                </c:pt>
                <c:pt idx="6">
                  <c:v>13</c:v>
                </c:pt>
                <c:pt idx="7">
                  <c:v>5</c:v>
                </c:pt>
                <c:pt idx="8">
                  <c:v>75</c:v>
                </c:pt>
                <c:pt idx="9">
                  <c:v>1</c:v>
                </c:pt>
                <c:pt idx="10">
                  <c:v>101</c:v>
                </c:pt>
                <c:pt idx="11">
                  <c:v>23</c:v>
                </c:pt>
                <c:pt idx="12">
                  <c:v>17</c:v>
                </c:pt>
                <c:pt idx="13">
                  <c:v>3</c:v>
                </c:pt>
                <c:pt idx="14">
                  <c:v>12</c:v>
                </c:pt>
                <c:pt idx="15">
                  <c:v>36</c:v>
                </c:pt>
                <c:pt idx="16">
                  <c:v>23</c:v>
                </c:pt>
                <c:pt idx="17">
                  <c:v>77</c:v>
                </c:pt>
                <c:pt idx="18">
                  <c:v>10</c:v>
                </c:pt>
                <c:pt idx="19">
                  <c:v>8</c:v>
                </c:pt>
                <c:pt idx="20">
                  <c:v>46</c:v>
                </c:pt>
                <c:pt idx="21">
                  <c:v>1</c:v>
                </c:pt>
                <c:pt idx="22">
                  <c:v>2</c:v>
                </c:pt>
                <c:pt idx="23">
                  <c:v>3</c:v>
                </c:pt>
              </c:numCache>
            </c:numRef>
          </c:val>
          <c:extLst>
            <c:ext xmlns:c16="http://schemas.microsoft.com/office/drawing/2014/chart" uri="{C3380CC4-5D6E-409C-BE32-E72D297353CC}">
              <c16:uniqueId val="{00000000-178D-4B26-B5F4-D063143A76AE}"/>
            </c:ext>
          </c:extLst>
        </c:ser>
        <c:dLbls>
          <c:showLegendKey val="0"/>
          <c:showVal val="0"/>
          <c:showCatName val="0"/>
          <c:showSerName val="0"/>
          <c:showPercent val="0"/>
          <c:showBubbleSize val="0"/>
        </c:dLbls>
        <c:axId val="380631840"/>
        <c:axId val="380630856"/>
      </c:areaChart>
      <c:catAx>
        <c:axId val="3806318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GUNS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0630856"/>
        <c:crosses val="autoZero"/>
        <c:auto val="1"/>
        <c:lblAlgn val="ctr"/>
        <c:lblOffset val="100"/>
        <c:noMultiLvlLbl val="0"/>
      </c:catAx>
      <c:valAx>
        <c:axId val="38063085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 of vehicles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80631840"/>
        <c:crosses val="autoZero"/>
        <c:crossBetween val="midCat"/>
      </c:valAx>
      <c:spPr>
        <a:noFill/>
        <a:ln>
          <a:noFill/>
        </a:ln>
        <a:effectLst/>
      </c:spPr>
    </c:plotArea>
    <c:legend>
      <c:legendPos val="r"/>
      <c:layout>
        <c:manualLayout>
          <c:xMode val="edge"/>
          <c:yMode val="edge"/>
          <c:x val="0.75693266411873961"/>
          <c:y val="0.31429891263373833"/>
          <c:w val="0.10193652928005584"/>
          <c:h val="7.867187930180057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CAPSTONE.xlsx]MAPS!PivotTable1</c:name>
    <c:fmtId val="13"/>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MATCHES PLAYED IN DIFFERENT MAPS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1"/>
        <c:dLbl>
          <c:idx val="0"/>
          <c:dLblPos val="ctr"/>
          <c:showLegendKey val="0"/>
          <c:showVal val="0"/>
          <c:showCatName val="0"/>
          <c:showSerName val="0"/>
          <c:showPercent val="1"/>
          <c:showBubbleSize val="0"/>
          <c:extLst>
            <c:ext xmlns:c15="http://schemas.microsoft.com/office/drawing/2012/chart" uri="{CE6537A1-D6FC-4f65-9D91-7224C49458BB}"/>
          </c:extLst>
        </c:dLbl>
      </c:pivotFmt>
      <c:pivotFmt>
        <c:idx val="2"/>
      </c:pivotFmt>
      <c:pivotFmt>
        <c:idx val="3"/>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0.13128811760432951"/>
          <c:y val="0.2168096857851278"/>
          <c:w val="0.76738301661733088"/>
          <c:h val="0.67503342884431705"/>
        </c:manualLayout>
      </c:layout>
      <c:pieChart>
        <c:varyColors val="1"/>
        <c:ser>
          <c:idx val="0"/>
          <c:order val="0"/>
          <c:tx>
            <c:strRef>
              <c:f>MAPS!$B$3:$B$4</c:f>
              <c:strCache>
                <c:ptCount val="1"/>
                <c:pt idx="0">
                  <c:v>duo</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MAPS!$B$5:$B$7</c:f>
              <c:numCache>
                <c:formatCode>General</c:formatCode>
                <c:ptCount val="2"/>
                <c:pt idx="0">
                  <c:v>31</c:v>
                </c:pt>
                <c:pt idx="1">
                  <c:v>26</c:v>
                </c:pt>
              </c:numCache>
            </c:numRef>
          </c:val>
          <c:extLst>
            <c:ext xmlns:c16="http://schemas.microsoft.com/office/drawing/2014/chart" uri="{C3380CC4-5D6E-409C-BE32-E72D297353CC}">
              <c16:uniqueId val="{00000004-7DCE-4D65-80CE-0048DE77CACC}"/>
            </c:ext>
          </c:extLst>
        </c:ser>
        <c:ser>
          <c:idx val="1"/>
          <c:order val="1"/>
          <c:tx>
            <c:strRef>
              <c:f>MAPS!$C$3:$C$4</c:f>
              <c:strCache>
                <c:ptCount val="1"/>
                <c:pt idx="0">
                  <c:v>duo-fpp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6-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8-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MAPS!$C$5:$C$7</c:f>
              <c:numCache>
                <c:formatCode>General</c:formatCode>
                <c:ptCount val="2"/>
                <c:pt idx="0">
                  <c:v>98</c:v>
                </c:pt>
                <c:pt idx="1">
                  <c:v>71</c:v>
                </c:pt>
              </c:numCache>
            </c:numRef>
          </c:val>
          <c:extLst>
            <c:ext xmlns:c16="http://schemas.microsoft.com/office/drawing/2014/chart" uri="{C3380CC4-5D6E-409C-BE32-E72D297353CC}">
              <c16:uniqueId val="{00000009-7DCE-4D65-80CE-0048DE77CACC}"/>
            </c:ext>
          </c:extLst>
        </c:ser>
        <c:ser>
          <c:idx val="2"/>
          <c:order val="2"/>
          <c:tx>
            <c:strRef>
              <c:f>MAPS!$D$3:$D$4</c:f>
              <c:strCache>
                <c:ptCount val="1"/>
                <c:pt idx="0">
                  <c:v>solo</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MAPS!$D$5:$D$7</c:f>
              <c:numCache>
                <c:formatCode>General</c:formatCode>
                <c:ptCount val="2"/>
                <c:pt idx="0">
                  <c:v>14</c:v>
                </c:pt>
                <c:pt idx="1">
                  <c:v>15</c:v>
                </c:pt>
              </c:numCache>
            </c:numRef>
          </c:val>
          <c:extLst>
            <c:ext xmlns:c16="http://schemas.microsoft.com/office/drawing/2014/chart" uri="{C3380CC4-5D6E-409C-BE32-E72D297353CC}">
              <c16:uniqueId val="{0000000E-7DCE-4D65-80CE-0048DE77CACC}"/>
            </c:ext>
          </c:extLst>
        </c:ser>
        <c:ser>
          <c:idx val="3"/>
          <c:order val="3"/>
          <c:tx>
            <c:strRef>
              <c:f>MAPS!$E$3:$E$4</c:f>
              <c:strCache>
                <c:ptCount val="1"/>
                <c:pt idx="0">
                  <c:v>solo-fpp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0-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2-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MAPS!$E$5:$E$7</c:f>
              <c:numCache>
                <c:formatCode>General</c:formatCode>
                <c:ptCount val="2"/>
                <c:pt idx="0">
                  <c:v>59</c:v>
                </c:pt>
                <c:pt idx="1">
                  <c:v>41</c:v>
                </c:pt>
              </c:numCache>
            </c:numRef>
          </c:val>
          <c:extLst>
            <c:ext xmlns:c16="http://schemas.microsoft.com/office/drawing/2014/chart" uri="{C3380CC4-5D6E-409C-BE32-E72D297353CC}">
              <c16:uniqueId val="{00000013-7DCE-4D65-80CE-0048DE77CACC}"/>
            </c:ext>
          </c:extLst>
        </c:ser>
        <c:ser>
          <c:idx val="4"/>
          <c:order val="4"/>
          <c:tx>
            <c:strRef>
              <c:f>MAPS!$F$3:$F$4</c:f>
              <c:strCache>
                <c:ptCount val="1"/>
                <c:pt idx="0">
                  <c:v>squad</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7DCE-4D65-80CE-0048DE77CAC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7DCE-4D65-80CE-0048DE77CACC}"/>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MAPS!$F$5:$F$7</c:f>
              <c:numCache>
                <c:formatCode>General</c:formatCode>
                <c:ptCount val="2"/>
                <c:pt idx="0">
                  <c:v>63</c:v>
                </c:pt>
                <c:pt idx="1">
                  <c:v>44</c:v>
                </c:pt>
              </c:numCache>
            </c:numRef>
          </c:val>
          <c:extLst>
            <c:ext xmlns:c16="http://schemas.microsoft.com/office/drawing/2014/chart" uri="{C3380CC4-5D6E-409C-BE32-E72D297353CC}">
              <c16:uniqueId val="{00000018-7DCE-4D65-80CE-0048DE77CACC}"/>
            </c:ext>
          </c:extLst>
        </c:ser>
        <c:ser>
          <c:idx val="5"/>
          <c:order val="5"/>
          <c:tx>
            <c:strRef>
              <c:f>MAPS!$G$3:$G$4</c:f>
              <c:strCache>
                <c:ptCount val="1"/>
                <c:pt idx="0">
                  <c:v>squad-fpp</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31FE-475E-8297-6E547271D526}"/>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31FE-475E-8297-6E547271D52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MAPS!$A$5:$A$7</c:f>
              <c:strCache>
                <c:ptCount val="2"/>
                <c:pt idx="0">
                  <c:v>ERANGEL</c:v>
                </c:pt>
                <c:pt idx="1">
                  <c:v>MIRAMAR</c:v>
                </c:pt>
              </c:strCache>
            </c:strRef>
          </c:cat>
          <c:val>
            <c:numRef>
              <c:f>MAPS!$G$5:$G$7</c:f>
              <c:numCache>
                <c:formatCode>General</c:formatCode>
                <c:ptCount val="2"/>
                <c:pt idx="0">
                  <c:v>194</c:v>
                </c:pt>
                <c:pt idx="1">
                  <c:v>142</c:v>
                </c:pt>
              </c:numCache>
            </c:numRef>
          </c:val>
          <c:extLst>
            <c:ext xmlns:c16="http://schemas.microsoft.com/office/drawing/2014/chart" uri="{C3380CC4-5D6E-409C-BE32-E72D297353CC}">
              <c16:uniqueId val="{0000001F-7DCE-4D65-80CE-0048DE77CACC}"/>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72233582578915534"/>
          <c:y val="0.76545115258635188"/>
          <c:w val="0.23171604314232636"/>
          <c:h val="0.132131420664942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[pubgggggggg2.xlsx]Survival!PivotTable1</c:name>
    <c:fmtId val="27"/>
  </c:pivotSource>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a:t>SURVIVAL PLAYERS</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dLbls>
          <c:showLegendKey val="0"/>
          <c:showVal val="0"/>
          <c:showCatName val="0"/>
          <c:showSerName val="0"/>
          <c:showPercent val="0"/>
          <c:showBubbleSize val="0"/>
        </c:dLbls>
        <c:gapWidth val="150"/>
        <c:shape val="box"/>
        <c:axId val="559386376"/>
        <c:axId val="559386704"/>
        <c:axId val="0"/>
      </c:bar3DChart>
      <c:catAx>
        <c:axId val="55938637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Top</a:t>
                </a:r>
                <a:r>
                  <a:rPr lang="en-IN" baseline="0"/>
                  <a:t> players</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59386704"/>
        <c:crosses val="autoZero"/>
        <c:auto val="1"/>
        <c:lblAlgn val="ctr"/>
        <c:lblOffset val="100"/>
        <c:noMultiLvlLbl val="0"/>
      </c:catAx>
      <c:valAx>
        <c:axId val="55938670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Duration in seconds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59386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 PROECT.xlsx]SURVIVAL!PivotTable1</c:name>
    <c:fmtId val="30"/>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SURVIVAL PLAYERS</a:t>
            </a:r>
          </a:p>
        </c:rich>
      </c:tx>
      <c:layout>
        <c:manualLayout>
          <c:xMode val="edge"/>
          <c:yMode val="edge"/>
          <c:x val="0.23486592238110138"/>
          <c:y val="3.587553730914638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circle"/>
          <c:size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a:solidFill>
                <a:schemeClr val="accent6"/>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14770815742797"/>
          <c:y val="0.14921275749622204"/>
          <c:w val="0.81797919006769448"/>
          <c:h val="0.56345565895172189"/>
        </c:manualLayout>
      </c:layout>
      <c:bar3DChart>
        <c:barDir val="col"/>
        <c:grouping val="clustered"/>
        <c:varyColors val="0"/>
        <c:ser>
          <c:idx val="0"/>
          <c:order val="0"/>
          <c:tx>
            <c:strRef>
              <c:f>SURVIVAL!$B$3:$B$4</c:f>
              <c:strCache>
                <c:ptCount val="1"/>
                <c:pt idx="0">
                  <c:v>duo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SURVIVAL!$B$5:$B$15</c:f>
              <c:numCache>
                <c:formatCode>General</c:formatCode>
                <c:ptCount val="10"/>
                <c:pt idx="3">
                  <c:v>2048</c:v>
                </c:pt>
                <c:pt idx="7">
                  <c:v>2190</c:v>
                </c:pt>
                <c:pt idx="8">
                  <c:v>2184</c:v>
                </c:pt>
              </c:numCache>
            </c:numRef>
          </c:val>
          <c:extLst>
            <c:ext xmlns:c16="http://schemas.microsoft.com/office/drawing/2014/chart" uri="{C3380CC4-5D6E-409C-BE32-E72D297353CC}">
              <c16:uniqueId val="{00000000-76C2-401B-81E7-4CB984CE5843}"/>
            </c:ext>
          </c:extLst>
        </c:ser>
        <c:ser>
          <c:idx val="1"/>
          <c:order val="1"/>
          <c:tx>
            <c:strRef>
              <c:f>SURVIVAL!$C$3:$C$4</c:f>
              <c:strCache>
                <c:ptCount val="1"/>
                <c:pt idx="0">
                  <c:v>duo-fpp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SURVIVAL!$C$5:$C$15</c:f>
              <c:numCache>
                <c:formatCode>General</c:formatCode>
                <c:ptCount val="10"/>
                <c:pt idx="1">
                  <c:v>2067</c:v>
                </c:pt>
                <c:pt idx="6">
                  <c:v>2048</c:v>
                </c:pt>
              </c:numCache>
            </c:numRef>
          </c:val>
          <c:extLst>
            <c:ext xmlns:c16="http://schemas.microsoft.com/office/drawing/2014/chart" uri="{C3380CC4-5D6E-409C-BE32-E72D297353CC}">
              <c16:uniqueId val="{00000001-76C2-401B-81E7-4CB984CE5843}"/>
            </c:ext>
          </c:extLst>
        </c:ser>
        <c:ser>
          <c:idx val="2"/>
          <c:order val="2"/>
          <c:tx>
            <c:strRef>
              <c:f>SURVIVAL!$D$3:$D$4</c:f>
              <c:strCache>
                <c:ptCount val="1"/>
                <c:pt idx="0">
                  <c:v>solo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SURVIVAL!$D$5:$D$15</c:f>
              <c:numCache>
                <c:formatCode>General</c:formatCode>
                <c:ptCount val="10"/>
                <c:pt idx="9">
                  <c:v>2042</c:v>
                </c:pt>
              </c:numCache>
            </c:numRef>
          </c:val>
          <c:extLst>
            <c:ext xmlns:c16="http://schemas.microsoft.com/office/drawing/2014/chart" uri="{C3380CC4-5D6E-409C-BE32-E72D297353CC}">
              <c16:uniqueId val="{00000002-76C2-401B-81E7-4CB984CE5843}"/>
            </c:ext>
          </c:extLst>
        </c:ser>
        <c:ser>
          <c:idx val="3"/>
          <c:order val="3"/>
          <c:tx>
            <c:strRef>
              <c:f>SURVIVAL!$E$3:$E$4</c:f>
              <c:strCache>
                <c:ptCount val="1"/>
                <c:pt idx="0">
                  <c:v>solo-fpp</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SURVIVAL!$E$5:$E$15</c:f>
              <c:numCache>
                <c:formatCode>General</c:formatCode>
                <c:ptCount val="10"/>
                <c:pt idx="0">
                  <c:v>2067</c:v>
                </c:pt>
              </c:numCache>
            </c:numRef>
          </c:val>
          <c:extLst>
            <c:ext xmlns:c16="http://schemas.microsoft.com/office/drawing/2014/chart" uri="{C3380CC4-5D6E-409C-BE32-E72D297353CC}">
              <c16:uniqueId val="{00000003-76C2-401B-81E7-4CB984CE5843}"/>
            </c:ext>
          </c:extLst>
        </c:ser>
        <c:ser>
          <c:idx val="4"/>
          <c:order val="4"/>
          <c:tx>
            <c:strRef>
              <c:f>SURVIVAL!$F$3:$F$4</c:f>
              <c:strCache>
                <c:ptCount val="1"/>
                <c:pt idx="0">
                  <c:v>squad</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SURVIVAL!$F$5:$F$15</c:f>
              <c:numCache>
                <c:formatCode>General</c:formatCode>
                <c:ptCount val="10"/>
                <c:pt idx="4">
                  <c:v>2186</c:v>
                </c:pt>
                <c:pt idx="5">
                  <c:v>2041</c:v>
                </c:pt>
              </c:numCache>
            </c:numRef>
          </c:val>
          <c:extLst>
            <c:ext xmlns:c16="http://schemas.microsoft.com/office/drawing/2014/chart" uri="{C3380CC4-5D6E-409C-BE32-E72D297353CC}">
              <c16:uniqueId val="{00000004-76C2-401B-81E7-4CB984CE5843}"/>
            </c:ext>
          </c:extLst>
        </c:ser>
        <c:ser>
          <c:idx val="5"/>
          <c:order val="5"/>
          <c:tx>
            <c:strRef>
              <c:f>SURVIVAL!$G$3:$G$4</c:f>
              <c:strCache>
                <c:ptCount val="1"/>
                <c:pt idx="0">
                  <c:v>squad-fpp</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SURVIVAL!$A$5:$A$15</c:f>
              <c:strCache>
                <c:ptCount val="10"/>
                <c:pt idx="0">
                  <c:v>0ba4529562941c</c:v>
                </c:pt>
                <c:pt idx="1">
                  <c:v>1e5058128ae47c</c:v>
                </c:pt>
                <c:pt idx="2">
                  <c:v>306cdfb564445f</c:v>
                </c:pt>
                <c:pt idx="3">
                  <c:v>4db4a1a8eb663d</c:v>
                </c:pt>
                <c:pt idx="4">
                  <c:v>5310e67b7ab24a</c:v>
                </c:pt>
                <c:pt idx="5">
                  <c:v>5c11e60e111537</c:v>
                </c:pt>
                <c:pt idx="6">
                  <c:v>83fac43ac28f44</c:v>
                </c:pt>
                <c:pt idx="7">
                  <c:v>86592e2adf8cbe</c:v>
                </c:pt>
                <c:pt idx="8">
                  <c:v>bb10f0f0cbbd89</c:v>
                </c:pt>
                <c:pt idx="9">
                  <c:v>caa1a36afeb7b2</c:v>
                </c:pt>
              </c:strCache>
            </c:strRef>
          </c:cat>
          <c:val>
            <c:numRef>
              <c:f>SURVIVAL!$G$5:$G$15</c:f>
              <c:numCache>
                <c:formatCode>General</c:formatCode>
                <c:ptCount val="10"/>
                <c:pt idx="2">
                  <c:v>2007</c:v>
                </c:pt>
              </c:numCache>
            </c:numRef>
          </c:val>
          <c:extLst>
            <c:ext xmlns:c16="http://schemas.microsoft.com/office/drawing/2014/chart" uri="{C3380CC4-5D6E-409C-BE32-E72D297353CC}">
              <c16:uniqueId val="{00000007-76C2-401B-81E7-4CB984CE5843}"/>
            </c:ext>
          </c:extLst>
        </c:ser>
        <c:dLbls>
          <c:showLegendKey val="0"/>
          <c:showVal val="0"/>
          <c:showCatName val="0"/>
          <c:showSerName val="0"/>
          <c:showPercent val="0"/>
          <c:showBubbleSize val="0"/>
        </c:dLbls>
        <c:gapWidth val="150"/>
        <c:shape val="box"/>
        <c:axId val="559386376"/>
        <c:axId val="559386704"/>
        <c:axId val="0"/>
      </c:bar3DChart>
      <c:catAx>
        <c:axId val="55938637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TOP  PLAYERS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9386704"/>
        <c:crosses val="autoZero"/>
        <c:auto val="1"/>
        <c:lblAlgn val="ctr"/>
        <c:lblOffset val="100"/>
        <c:noMultiLvlLbl val="0"/>
      </c:catAx>
      <c:valAx>
        <c:axId val="55938670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Duration in seconds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59386376"/>
        <c:crosses val="autoZero"/>
        <c:crossBetween val="between"/>
      </c:valAx>
      <c:spPr>
        <a:noFill/>
        <a:ln>
          <a:noFill/>
        </a:ln>
        <a:effectLst/>
      </c:spPr>
    </c:plotArea>
    <c:legend>
      <c:legendPos val="t"/>
      <c:layout>
        <c:manualLayout>
          <c:xMode val="edge"/>
          <c:yMode val="edge"/>
          <c:x val="0.44971029110487409"/>
          <c:y val="0.1254749065457727"/>
          <c:w val="0.51124971348306136"/>
          <c:h val="5.859414408515309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CAPSTONE.xlsx]DISTANCE TRAVELLED!PivotTable10</c:name>
    <c:fmtId val="2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DISTANCE</a:t>
            </a:r>
            <a:r>
              <a:rPr lang="en-IN" baseline="0"/>
              <a:t> TRAVELLED BY TOP PLAYERS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1"/>
          <c:order val="1"/>
          <c:tx>
            <c:strRef>
              <c:f>'DISTANCE TRAVELLED'!$C$3</c:f>
              <c:strCache>
                <c:ptCount val="1"/>
                <c:pt idx="0">
                  <c:v>Sum of swimDistance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TRAVELLED'!$C$4:$C$13</c:f>
              <c:numCache>
                <c:formatCode>General</c:formatCode>
                <c:ptCount val="10"/>
                <c:pt idx="0">
                  <c:v>0</c:v>
                </c:pt>
                <c:pt idx="1">
                  <c:v>0</c:v>
                </c:pt>
                <c:pt idx="2">
                  <c:v>0</c:v>
                </c:pt>
                <c:pt idx="3">
                  <c:v>0</c:v>
                </c:pt>
                <c:pt idx="4">
                  <c:v>0</c:v>
                </c:pt>
                <c:pt idx="5">
                  <c:v>28.27</c:v>
                </c:pt>
                <c:pt idx="6">
                  <c:v>0</c:v>
                </c:pt>
                <c:pt idx="7">
                  <c:v>0</c:v>
                </c:pt>
                <c:pt idx="8">
                  <c:v>45.31</c:v>
                </c:pt>
                <c:pt idx="9">
                  <c:v>36.630000000000003</c:v>
                </c:pt>
              </c:numCache>
            </c:numRef>
          </c:val>
          <c:extLst>
            <c:ext xmlns:c16="http://schemas.microsoft.com/office/drawing/2014/chart" uri="{C3380CC4-5D6E-409C-BE32-E72D297353CC}">
              <c16:uniqueId val="{00000000-2775-4907-BBEC-70FA4A8A59AD}"/>
            </c:ext>
          </c:extLst>
        </c:ser>
        <c:dLbls>
          <c:showLegendKey val="0"/>
          <c:showVal val="0"/>
          <c:showCatName val="0"/>
          <c:showSerName val="0"/>
          <c:showPercent val="0"/>
          <c:showBubbleSize val="0"/>
        </c:dLbls>
        <c:gapWidth val="269"/>
        <c:axId val="702884672"/>
        <c:axId val="702883688"/>
      </c:barChart>
      <c:lineChart>
        <c:grouping val="standard"/>
        <c:varyColors val="0"/>
        <c:ser>
          <c:idx val="0"/>
          <c:order val="0"/>
          <c:tx>
            <c:strRef>
              <c:f>'DISTANCE TRAVELLED'!$B$3</c:f>
              <c:strCache>
                <c:ptCount val="1"/>
                <c:pt idx="0">
                  <c:v>Sum of rideDistance</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TRAVELLED'!$B$4:$B$13</c:f>
              <c:numCache>
                <c:formatCode>General</c:formatCode>
                <c:ptCount val="10"/>
                <c:pt idx="0">
                  <c:v>6363</c:v>
                </c:pt>
                <c:pt idx="1">
                  <c:v>6217</c:v>
                </c:pt>
                <c:pt idx="2">
                  <c:v>7055</c:v>
                </c:pt>
                <c:pt idx="3">
                  <c:v>8677</c:v>
                </c:pt>
                <c:pt idx="4">
                  <c:v>7684</c:v>
                </c:pt>
                <c:pt idx="5">
                  <c:v>7818</c:v>
                </c:pt>
                <c:pt idx="6">
                  <c:v>8012</c:v>
                </c:pt>
                <c:pt idx="7">
                  <c:v>6639</c:v>
                </c:pt>
                <c:pt idx="8">
                  <c:v>7595</c:v>
                </c:pt>
                <c:pt idx="9">
                  <c:v>6153</c:v>
                </c:pt>
              </c:numCache>
            </c:numRef>
          </c:val>
          <c:smooth val="0"/>
          <c:extLst>
            <c:ext xmlns:c16="http://schemas.microsoft.com/office/drawing/2014/chart" uri="{C3380CC4-5D6E-409C-BE32-E72D297353CC}">
              <c16:uniqueId val="{00000001-2775-4907-BBEC-70FA4A8A59AD}"/>
            </c:ext>
          </c:extLst>
        </c:ser>
        <c:ser>
          <c:idx val="2"/>
          <c:order val="2"/>
          <c:tx>
            <c:strRef>
              <c:f>'DISTANCE TRAVELLED'!$D$3</c:f>
              <c:strCache>
                <c:ptCount val="1"/>
                <c:pt idx="0">
                  <c:v>Sum of walkDistance</c:v>
                </c:pt>
              </c:strCache>
            </c:strRef>
          </c:tx>
          <c:spPr>
            <a:ln w="34925" cap="rnd">
              <a:solidFill>
                <a:schemeClr val="accent3"/>
              </a:solidFill>
              <a:round/>
            </a:ln>
            <a:effectLst>
              <a:outerShdw blurRad="57150" dist="19050" dir="5400000" algn="ctr" rotWithShape="0">
                <a:srgbClr val="000000">
                  <a:alpha val="63000"/>
                </a:srgbClr>
              </a:outerShdw>
            </a:effectLst>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cat>
            <c:strRef>
              <c:f>'DISTANCE TRAVELLED'!$A$4:$A$13</c:f>
              <c:strCache>
                <c:ptCount val="10"/>
                <c:pt idx="0">
                  <c:v>13a7795ce6b8db</c:v>
                </c:pt>
                <c:pt idx="1">
                  <c:v>4eb7ca36d461ad</c:v>
                </c:pt>
                <c:pt idx="2">
                  <c:v>6029d2c3e946bf</c:v>
                </c:pt>
                <c:pt idx="3">
                  <c:v>67e79b6a3aacc7</c:v>
                </c:pt>
                <c:pt idx="4">
                  <c:v>855c5af857e0d2</c:v>
                </c:pt>
                <c:pt idx="5">
                  <c:v>acee82a21c5771</c:v>
                </c:pt>
                <c:pt idx="6">
                  <c:v>cda40180a5dbbb</c:v>
                </c:pt>
                <c:pt idx="7">
                  <c:v>ce4f6ac165705e</c:v>
                </c:pt>
                <c:pt idx="8">
                  <c:v>dcee83d806e630</c:v>
                </c:pt>
                <c:pt idx="9">
                  <c:v>de328fb3712724</c:v>
                </c:pt>
              </c:strCache>
            </c:strRef>
          </c:cat>
          <c:val>
            <c:numRef>
              <c:f>'DISTANCE TRAVELLED'!$D$4:$D$13</c:f>
              <c:numCache>
                <c:formatCode>General</c:formatCode>
                <c:ptCount val="10"/>
                <c:pt idx="0">
                  <c:v>1930</c:v>
                </c:pt>
                <c:pt idx="1">
                  <c:v>1044</c:v>
                </c:pt>
                <c:pt idx="2">
                  <c:v>2065</c:v>
                </c:pt>
                <c:pt idx="3">
                  <c:v>664.9</c:v>
                </c:pt>
                <c:pt idx="4">
                  <c:v>2473</c:v>
                </c:pt>
                <c:pt idx="5">
                  <c:v>1348</c:v>
                </c:pt>
                <c:pt idx="6">
                  <c:v>2346</c:v>
                </c:pt>
                <c:pt idx="7">
                  <c:v>2784</c:v>
                </c:pt>
                <c:pt idx="8">
                  <c:v>1841</c:v>
                </c:pt>
                <c:pt idx="9">
                  <c:v>1686</c:v>
                </c:pt>
              </c:numCache>
            </c:numRef>
          </c:val>
          <c:smooth val="0"/>
          <c:extLst>
            <c:ext xmlns:c16="http://schemas.microsoft.com/office/drawing/2014/chart" uri="{C3380CC4-5D6E-409C-BE32-E72D297353CC}">
              <c16:uniqueId val="{00000002-2775-4907-BBEC-70FA4A8A59AD}"/>
            </c:ext>
          </c:extLst>
        </c:ser>
        <c:dLbls>
          <c:showLegendKey val="0"/>
          <c:showVal val="0"/>
          <c:showCatName val="0"/>
          <c:showSerName val="0"/>
          <c:showPercent val="0"/>
          <c:showBubbleSize val="0"/>
        </c:dLbls>
        <c:marker val="1"/>
        <c:smooth val="0"/>
        <c:axId val="702872864"/>
        <c:axId val="702873192"/>
      </c:lineChart>
      <c:catAx>
        <c:axId val="70287286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73192"/>
        <c:crosses val="autoZero"/>
        <c:auto val="1"/>
        <c:lblAlgn val="ctr"/>
        <c:lblOffset val="100"/>
        <c:noMultiLvlLbl val="0"/>
      </c:catAx>
      <c:valAx>
        <c:axId val="702873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72864"/>
        <c:crosses val="autoZero"/>
        <c:crossBetween val="between"/>
      </c:valAx>
      <c:valAx>
        <c:axId val="70288368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02884672"/>
        <c:crosses val="max"/>
        <c:crossBetween val="between"/>
      </c:valAx>
      <c:catAx>
        <c:axId val="702884672"/>
        <c:scaling>
          <c:orientation val="minMax"/>
        </c:scaling>
        <c:delete val="1"/>
        <c:axPos val="b"/>
        <c:numFmt formatCode="General" sourceLinked="1"/>
        <c:majorTickMark val="none"/>
        <c:minorTickMark val="none"/>
        <c:tickLblPos val="nextTo"/>
        <c:crossAx val="70288368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CAPSTONE.xlsx]MAP KILLS!PivotTable8</c:name>
    <c:fmtId val="2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KILLS MADE BY DIFFERENT TYPES OF GUNS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bestFit"/>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0"/>
          <c:showCatName val="0"/>
          <c:showSerName val="0"/>
          <c:showPercent val="1"/>
          <c:showBubbleSize val="0"/>
          <c:extLst>
            <c:ext xmlns:c15="http://schemas.microsoft.com/office/drawing/2012/chart" uri="{CE6537A1-D6FC-4f65-9D91-7224C49458BB}"/>
          </c:extLst>
        </c:dLbl>
      </c:pivotFmt>
      <c:pivotFmt>
        <c:idx val="3"/>
        <c:dLbl>
          <c:idx val="0"/>
          <c:dLblPos val="outEnd"/>
          <c:showLegendKey val="0"/>
          <c:showVal val="0"/>
          <c:showCatName val="0"/>
          <c:showSerName val="0"/>
          <c:showPercent val="1"/>
          <c:showBubbleSize val="0"/>
          <c:extLst>
            <c:ext xmlns:c15="http://schemas.microsoft.com/office/drawing/2012/chart" uri="{CE6537A1-D6FC-4f65-9D91-7224C49458BB}"/>
          </c:extLst>
        </c:dLbl>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4"/>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manualLayout>
          <c:layoutTarget val="inner"/>
          <c:xMode val="edge"/>
          <c:yMode val="edge"/>
          <c:x val="0.1202458458974455"/>
          <c:y val="0.21534661479586306"/>
          <c:w val="0.46268099505156113"/>
          <c:h val="0.69987099056879309"/>
        </c:manualLayout>
      </c:layout>
      <c:pieChart>
        <c:varyColors val="1"/>
        <c:ser>
          <c:idx val="0"/>
          <c:order val="0"/>
          <c:tx>
            <c:strRef>
              <c:f>'MAP KILLS'!$B$3:$B$4</c:f>
              <c:strCache>
                <c:ptCount val="1"/>
                <c:pt idx="0">
                  <c:v>ERANGEL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D51-4180-AA42-5A54C7BD09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D51-4180-AA42-5A54C7BD09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ED51-4180-AA42-5A54C7BD099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ED51-4180-AA42-5A54C7BD099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ED51-4180-AA42-5A54C7BD099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ED51-4180-AA42-5A54C7BD099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ED51-4180-AA42-5A54C7BD099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ED51-4180-AA42-5A54C7BD099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ED51-4180-AA42-5A54C7BD099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ED51-4180-AA42-5A54C7BD099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ED51-4180-AA42-5A54C7BD099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ED51-4180-AA42-5A54C7BD099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ED51-4180-AA42-5A54C7BD099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ED51-4180-AA42-5A54C7BD099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D-ED51-4180-AA42-5A54C7BD099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F-ED51-4180-AA42-5A54C7BD099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1-ED51-4180-AA42-5A54C7BD099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3-ED51-4180-AA42-5A54C7BD099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5-ED51-4180-AA42-5A54C7BD099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7-ED51-4180-AA42-5A54C7BD099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9-ED51-4180-AA42-5A54C7BD099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B-ED51-4180-AA42-5A54C7BD099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D-ED51-4180-AA42-5A54C7BD099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2F-ED51-4180-AA42-5A54C7BD099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1-ED51-4180-AA42-5A54C7BD099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3-ED51-4180-AA42-5A54C7BD099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5-ED51-4180-AA42-5A54C7BD099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7-ED51-4180-AA42-5A54C7BD099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9-ED51-4180-AA42-5A54C7BD099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B-ED51-4180-AA42-5A54C7BD099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D-ED51-4180-AA42-5A54C7BD099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3F-ED51-4180-AA42-5A54C7BD099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1-ED51-4180-AA42-5A54C7BD099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3-ED51-4180-AA42-5A54C7BD099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5-ED51-4180-AA42-5A54C7BD099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7-ED51-4180-AA42-5A54C7BD099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9-ED51-4180-AA42-5A54C7BD0995}"/>
              </c:ext>
            </c:extLst>
          </c:dPt>
          <c:dPt>
            <c:idx val="37"/>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B-ED51-4180-AA42-5A54C7BD0995}"/>
              </c:ext>
            </c:extLst>
          </c:dPt>
          <c:dLbls>
            <c:dLbl>
              <c:idx val="0"/>
              <c:layout>
                <c:manualLayout>
                  <c:x val="1.381585031722802E-3"/>
                  <c:y val="-6.7227116837462186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D51-4180-AA42-5A54C7BD0995}"/>
                </c:ext>
              </c:extLst>
            </c:dLbl>
            <c:dLbl>
              <c:idx val="1"/>
              <c:layout>
                <c:manualLayout>
                  <c:x val="-3.2218746492207141E-3"/>
                  <c:y val="8.548317048079399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51-4180-AA42-5A54C7BD0995}"/>
                </c:ext>
              </c:extLst>
            </c:dLbl>
            <c:dLbl>
              <c:idx val="2"/>
              <c:layout>
                <c:manualLayout>
                  <c:x val="1.0199514433221039E-3"/>
                  <c:y val="-1.204323033502744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D51-4180-AA42-5A54C7BD0995}"/>
                </c:ext>
              </c:extLst>
            </c:dLbl>
            <c:dLbl>
              <c:idx val="3"/>
              <c:layout>
                <c:manualLayout>
                  <c:x val="2.5947960061813991E-3"/>
                  <c:y val="1.778555990996235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D51-4180-AA42-5A54C7BD0995}"/>
                </c:ext>
              </c:extLst>
            </c:dLbl>
            <c:dLbl>
              <c:idx val="4"/>
              <c:layout>
                <c:manualLayout>
                  <c:x val="-3.8307745418425417E-3"/>
                  <c:y val="-3.7279181821326404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ED51-4180-AA42-5A54C7BD0995}"/>
                </c:ext>
              </c:extLst>
            </c:dLbl>
            <c:dLbl>
              <c:idx val="5"/>
              <c:layout>
                <c:manualLayout>
                  <c:x val="1.2764836154745995E-2"/>
                  <c:y val="-1.015292807883540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D51-4180-AA42-5A54C7BD0995}"/>
                </c:ext>
              </c:extLst>
            </c:dLbl>
            <c:dLbl>
              <c:idx val="6"/>
              <c:layout>
                <c:manualLayout>
                  <c:x val="2.3935766532602796E-2"/>
                  <c:y val="-1.878996314198853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D51-4180-AA42-5A54C7BD0995}"/>
                </c:ext>
              </c:extLst>
            </c:dLbl>
            <c:dLbl>
              <c:idx val="7"/>
              <c:layout>
                <c:manualLayout>
                  <c:x val="1.3065403261161929E-2"/>
                  <c:y val="1.150003266872757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ED51-4180-AA42-5A54C7BD0995}"/>
                </c:ext>
              </c:extLst>
            </c:dLbl>
            <c:dLbl>
              <c:idx val="8"/>
              <c:layout>
                <c:manualLayout>
                  <c:x val="-2.9396627859446843E-3"/>
                  <c:y val="9.6654594183941591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ED51-4180-AA42-5A54C7BD0995}"/>
                </c:ext>
              </c:extLst>
            </c:dLbl>
            <c:dLbl>
              <c:idx val="10"/>
              <c:layout>
                <c:manualLayout>
                  <c:x val="2.7766188089000297E-2"/>
                  <c:y val="7.779320823559255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ED51-4180-AA42-5A54C7BD0995}"/>
                </c:ext>
              </c:extLst>
            </c:dLbl>
            <c:dLbl>
              <c:idx val="11"/>
              <c:layout>
                <c:manualLayout>
                  <c:x val="3.1456827409178607E-2"/>
                  <c:y val="3.78287851204835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ED51-4180-AA42-5A54C7BD0995}"/>
                </c:ext>
              </c:extLst>
            </c:dLbl>
            <c:dLbl>
              <c:idx val="12"/>
              <c:layout>
                <c:manualLayout>
                  <c:x val="1.5816924804922552E-2"/>
                  <c:y val="5.374550164432595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ED51-4180-AA42-5A54C7BD0995}"/>
                </c:ext>
              </c:extLst>
            </c:dLbl>
            <c:dLbl>
              <c:idx val="15"/>
              <c:layout>
                <c:manualLayout>
                  <c:x val="-1.3067168188386919E-2"/>
                  <c:y val="-7.026979244469907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ED51-4180-AA42-5A54C7BD0995}"/>
                </c:ext>
              </c:extLst>
            </c:dLbl>
            <c:dLbl>
              <c:idx val="17"/>
              <c:layout>
                <c:manualLayout>
                  <c:x val="-1.9454439815628641E-2"/>
                  <c:y val="-1.878996314198853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3-ED51-4180-AA42-5A54C7BD0995}"/>
                </c:ext>
              </c:extLst>
            </c:dLbl>
            <c:dLbl>
              <c:idx val="18"/>
              <c:layout>
                <c:manualLayout>
                  <c:x val="-1.0180982697359477E-2"/>
                  <c:y val="1.406773059957997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5-ED51-4180-AA42-5A54C7BD0995}"/>
                </c:ext>
              </c:extLst>
            </c:dLbl>
            <c:dLbl>
              <c:idx val="19"/>
              <c:layout>
                <c:manualLayout>
                  <c:x val="-6.0591716561159319E-3"/>
                  <c:y val="-6.311470054306880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ED51-4180-AA42-5A54C7BD0995}"/>
                </c:ext>
              </c:extLst>
            </c:dLbl>
            <c:dLbl>
              <c:idx val="20"/>
              <c:layout>
                <c:manualLayout>
                  <c:x val="-7.2596751545546973E-3"/>
                  <c:y val="1.253230040368298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ED51-4180-AA42-5A54C7BD0995}"/>
                </c:ext>
              </c:extLst>
            </c:dLbl>
            <c:dLbl>
              <c:idx val="21"/>
              <c:layout>
                <c:manualLayout>
                  <c:x val="-6.0591716561159319E-3"/>
                  <c:y val="2.664967465790710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B-ED51-4180-AA42-5A54C7BD0995}"/>
                </c:ext>
              </c:extLst>
            </c:dLbl>
            <c:dLbl>
              <c:idx val="23"/>
              <c:layout>
                <c:manualLayout>
                  <c:x val="-1.123411477251149E-2"/>
                  <c:y val="-5.301622034352127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F-ED51-4180-AA42-5A54C7BD0995}"/>
                </c:ext>
              </c:extLst>
            </c:dLbl>
            <c:dLbl>
              <c:idx val="24"/>
              <c:layout>
                <c:manualLayout>
                  <c:x val="-6.7868511509796402E-3"/>
                  <c:y val="-1.3765705010357909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1-ED51-4180-AA42-5A54C7BD0995}"/>
                </c:ext>
              </c:extLst>
            </c:dLbl>
            <c:dLbl>
              <c:idx val="26"/>
              <c:layout>
                <c:manualLayout>
                  <c:x val="-7.2215527264948755E-3"/>
                  <c:y val="3.4929915970908177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5-ED51-4180-AA42-5A54C7BD0995}"/>
                </c:ext>
              </c:extLst>
            </c:dLbl>
            <c:dLbl>
              <c:idx val="27"/>
              <c:layout>
                <c:manualLayout>
                  <c:x val="-4.32248326672498E-3"/>
                  <c:y val="-1.6543507698930131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7-ED51-4180-AA42-5A54C7BD0995}"/>
                </c:ext>
              </c:extLst>
            </c:dLbl>
            <c:dLbl>
              <c:idx val="28"/>
              <c:layout>
                <c:manualLayout>
                  <c:x val="1.4106886816629003E-2"/>
                  <c:y val="-2.0383684596887119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ED51-4180-AA42-5A54C7BD0995}"/>
                </c:ext>
              </c:extLst>
            </c:dLbl>
            <c:dLbl>
              <c:idx val="29"/>
              <c:layout>
                <c:manualLayout>
                  <c:x val="7.1867836601625565E-4"/>
                  <c:y val="1.065512969484842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B-ED51-4180-AA42-5A54C7BD0995}"/>
                </c:ext>
              </c:extLst>
            </c:dLbl>
            <c:dLbl>
              <c:idx val="30"/>
              <c:layout>
                <c:manualLayout>
                  <c:x val="-6.8302683607144553E-3"/>
                  <c:y val="1.419872579151202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D-ED51-4180-AA42-5A54C7BD0995}"/>
                </c:ext>
              </c:extLst>
            </c:dLbl>
            <c:dLbl>
              <c:idx val="31"/>
              <c:layout>
                <c:manualLayout>
                  <c:x val="-1.6431472464664392E-4"/>
                  <c:y val="-8.2856861009297138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F-ED51-4180-AA42-5A54C7BD0995}"/>
                </c:ext>
              </c:extLst>
            </c:dLbl>
            <c:dLbl>
              <c:idx val="32"/>
              <c:layout>
                <c:manualLayout>
                  <c:x val="3.8157726604301197E-4"/>
                  <c:y val="4.7705950704811408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1-ED51-4180-AA42-5A54C7BD0995}"/>
                </c:ext>
              </c:extLst>
            </c:dLbl>
            <c:dLbl>
              <c:idx val="34"/>
              <c:layout>
                <c:manualLayout>
                  <c:x val="1.3575467229184271E-2"/>
                  <c:y val="-1.306973300041124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5-ED51-4180-AA42-5A54C7BD0995}"/>
                </c:ext>
              </c:extLst>
            </c:dLbl>
            <c:dLbl>
              <c:idx val="35"/>
              <c:layout>
                <c:manualLayout>
                  <c:x val="2.21307754596047E-2"/>
                  <c:y val="-1.125501721193550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7-ED51-4180-AA42-5A54C7BD0995}"/>
                </c:ext>
              </c:extLst>
            </c:dLbl>
            <c:dLbl>
              <c:idx val="36"/>
              <c:layout>
                <c:manualLayout>
                  <c:x val="7.3579816009866645E-3"/>
                  <c:y val="-1.080534178535236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9-ED51-4180-AA42-5A54C7BD099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multiLvlStrRef>
              <c:f>'MAP KILLS'!$A$5:$A$49</c:f>
              <c:multiLvlStrCache>
                <c:ptCount val="38"/>
                <c:lvl>
                  <c:pt idx="0">
                    <c:v>AKM</c:v>
                  </c:pt>
                  <c:pt idx="1">
                    <c:v>Bluezone</c:v>
                  </c:pt>
                  <c:pt idx="2">
                    <c:v>DP-28</c:v>
                  </c:pt>
                  <c:pt idx="3">
                    <c:v>Groza</c:v>
                  </c:pt>
                  <c:pt idx="4">
                    <c:v>M16A4</c:v>
                  </c:pt>
                  <c:pt idx="5">
                    <c:v>M249</c:v>
                  </c:pt>
                  <c:pt idx="6">
                    <c:v>M416</c:v>
                  </c:pt>
                  <c:pt idx="7">
                    <c:v>Mini 14</c:v>
                  </c:pt>
                  <c:pt idx="8">
                    <c:v>SCAR-L</c:v>
                  </c:pt>
                  <c:pt idx="9">
                    <c:v>AWM</c:v>
                  </c:pt>
                  <c:pt idx="10">
                    <c:v>Kar98k</c:v>
                  </c:pt>
                  <c:pt idx="11">
                    <c:v>M24</c:v>
                  </c:pt>
                  <c:pt idx="12">
                    <c:v>SKS</c:v>
                  </c:pt>
                  <c:pt idx="13">
                    <c:v>VSS</c:v>
                  </c:pt>
                  <c:pt idx="14">
                    <c:v>Crossbow</c:v>
                  </c:pt>
                  <c:pt idx="15">
                    <c:v>Dacia</c:v>
                  </c:pt>
                  <c:pt idx="16">
                    <c:v>death.WeapSawnoff_C</c:v>
                  </c:pt>
                  <c:pt idx="17">
                    <c:v>Down and Out</c:v>
                  </c:pt>
                  <c:pt idx="18">
                    <c:v>Drown</c:v>
                  </c:pt>
                  <c:pt idx="19">
                    <c:v>Falling</c:v>
                  </c:pt>
                  <c:pt idx="20">
                    <c:v>Grenade</c:v>
                  </c:pt>
                  <c:pt idx="21">
                    <c:v>Hit by Car</c:v>
                  </c:pt>
                  <c:pt idx="22">
                    <c:v>Motorbike (SideCar)</c:v>
                  </c:pt>
                  <c:pt idx="23">
                    <c:v>Pan</c:v>
                  </c:pt>
                  <c:pt idx="24">
                    <c:v>Punch</c:v>
                  </c:pt>
                  <c:pt idx="25">
                    <c:v>RedZone</c:v>
                  </c:pt>
                  <c:pt idx="26">
                    <c:v>Uaz</c:v>
                  </c:pt>
                  <c:pt idx="27">
                    <c:v>Micro UZI</c:v>
                  </c:pt>
                  <c:pt idx="28">
                    <c:v>Tommy Gun</c:v>
                  </c:pt>
                  <c:pt idx="29">
                    <c:v>UMP9</c:v>
                  </c:pt>
                  <c:pt idx="30">
                    <c:v>Vector</c:v>
                  </c:pt>
                  <c:pt idx="31">
                    <c:v>P1911</c:v>
                  </c:pt>
                  <c:pt idx="32">
                    <c:v>P92</c:v>
                  </c:pt>
                  <c:pt idx="33">
                    <c:v>R45</c:v>
                  </c:pt>
                  <c:pt idx="34">
                    <c:v>S12K</c:v>
                  </c:pt>
                  <c:pt idx="35">
                    <c:v>S1897</c:v>
                  </c:pt>
                  <c:pt idx="36">
                    <c:v>S686</c:v>
                  </c:pt>
                  <c:pt idx="37">
                    <c:v>Win94</c:v>
                  </c:pt>
                </c:lvl>
                <c:lvl>
                  <c:pt idx="0">
                    <c:v>Assault Rifles</c:v>
                  </c:pt>
                  <c:pt idx="9">
                    <c:v>Snipers</c:v>
                  </c:pt>
                  <c:pt idx="14">
                    <c:v>Others</c:v>
                  </c:pt>
                  <c:pt idx="27">
                    <c:v>SMG</c:v>
                  </c:pt>
                  <c:pt idx="31">
                    <c:v>Pistols</c:v>
                  </c:pt>
                  <c:pt idx="34">
                    <c:v>Shot guns</c:v>
                  </c:pt>
                </c:lvl>
              </c:multiLvlStrCache>
            </c:multiLvlStrRef>
          </c:cat>
          <c:val>
            <c:numRef>
              <c:f>'MAP KILLS'!$B$5:$B$49</c:f>
              <c:numCache>
                <c:formatCode>General</c:formatCode>
                <c:ptCount val="38"/>
                <c:pt idx="0">
                  <c:v>25</c:v>
                </c:pt>
                <c:pt idx="1">
                  <c:v>11</c:v>
                </c:pt>
                <c:pt idx="2">
                  <c:v>3</c:v>
                </c:pt>
                <c:pt idx="3">
                  <c:v>1</c:v>
                </c:pt>
                <c:pt idx="4">
                  <c:v>27</c:v>
                </c:pt>
                <c:pt idx="5">
                  <c:v>1</c:v>
                </c:pt>
                <c:pt idx="6">
                  <c:v>29</c:v>
                </c:pt>
                <c:pt idx="7">
                  <c:v>0</c:v>
                </c:pt>
                <c:pt idx="8">
                  <c:v>25</c:v>
                </c:pt>
                <c:pt idx="10">
                  <c:v>7</c:v>
                </c:pt>
                <c:pt idx="11">
                  <c:v>5</c:v>
                </c:pt>
                <c:pt idx="12">
                  <c:v>2</c:v>
                </c:pt>
                <c:pt idx="15">
                  <c:v>0</c:v>
                </c:pt>
                <c:pt idx="17">
                  <c:v>29</c:v>
                </c:pt>
                <c:pt idx="18">
                  <c:v>2</c:v>
                </c:pt>
                <c:pt idx="19">
                  <c:v>5</c:v>
                </c:pt>
                <c:pt idx="20">
                  <c:v>7</c:v>
                </c:pt>
                <c:pt idx="21">
                  <c:v>2</c:v>
                </c:pt>
                <c:pt idx="23">
                  <c:v>1</c:v>
                </c:pt>
                <c:pt idx="24">
                  <c:v>6</c:v>
                </c:pt>
                <c:pt idx="26">
                  <c:v>0</c:v>
                </c:pt>
                <c:pt idx="27">
                  <c:v>3</c:v>
                </c:pt>
                <c:pt idx="28">
                  <c:v>0</c:v>
                </c:pt>
                <c:pt idx="29">
                  <c:v>16</c:v>
                </c:pt>
                <c:pt idx="30">
                  <c:v>0</c:v>
                </c:pt>
                <c:pt idx="31">
                  <c:v>6</c:v>
                </c:pt>
                <c:pt idx="32">
                  <c:v>1</c:v>
                </c:pt>
                <c:pt idx="34">
                  <c:v>1</c:v>
                </c:pt>
                <c:pt idx="35">
                  <c:v>13</c:v>
                </c:pt>
                <c:pt idx="36">
                  <c:v>5</c:v>
                </c:pt>
              </c:numCache>
            </c:numRef>
          </c:val>
          <c:extLst>
            <c:ext xmlns:c16="http://schemas.microsoft.com/office/drawing/2014/chart" uri="{C3380CC4-5D6E-409C-BE32-E72D297353CC}">
              <c16:uniqueId val="{0000004C-ED51-4180-AA42-5A54C7BD0995}"/>
            </c:ext>
          </c:extLst>
        </c:ser>
        <c:ser>
          <c:idx val="1"/>
          <c:order val="1"/>
          <c:tx>
            <c:strRef>
              <c:f>'MAP KILLS'!$C$3:$C$4</c:f>
              <c:strCache>
                <c:ptCount val="1"/>
                <c:pt idx="0">
                  <c:v>MIRAMAR</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4E-ED51-4180-AA42-5A54C7BD099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0-ED51-4180-AA42-5A54C7BD0995}"/>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2-ED51-4180-AA42-5A54C7BD099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4-ED51-4180-AA42-5A54C7BD0995}"/>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6-ED51-4180-AA42-5A54C7BD0995}"/>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8-ED51-4180-AA42-5A54C7BD0995}"/>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A-ED51-4180-AA42-5A54C7BD0995}"/>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C-ED51-4180-AA42-5A54C7BD0995}"/>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5E-ED51-4180-AA42-5A54C7BD0995}"/>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0-ED51-4180-AA42-5A54C7BD0995}"/>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2-ED51-4180-AA42-5A54C7BD0995}"/>
              </c:ext>
            </c:extLst>
          </c:dPt>
          <c:dPt>
            <c:idx val="11"/>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4-ED51-4180-AA42-5A54C7BD0995}"/>
              </c:ext>
            </c:extLst>
          </c:dPt>
          <c:dPt>
            <c:idx val="12"/>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6-ED51-4180-AA42-5A54C7BD0995}"/>
              </c:ext>
            </c:extLst>
          </c:dPt>
          <c:dPt>
            <c:idx val="13"/>
            <c:bubble3D val="0"/>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8-ED51-4180-AA42-5A54C7BD0995}"/>
              </c:ext>
            </c:extLst>
          </c:dPt>
          <c:dPt>
            <c:idx val="14"/>
            <c:bubble3D val="0"/>
            <c:spPr>
              <a:gradFill rotWithShape="1">
                <a:gsLst>
                  <a:gs pos="0">
                    <a:schemeClr val="accent3">
                      <a:lumMod val="80000"/>
                      <a:lumOff val="20000"/>
                      <a:satMod val="103000"/>
                      <a:lumMod val="102000"/>
                      <a:tint val="94000"/>
                    </a:schemeClr>
                  </a:gs>
                  <a:gs pos="50000">
                    <a:schemeClr val="accent3">
                      <a:lumMod val="80000"/>
                      <a:lumOff val="20000"/>
                      <a:satMod val="110000"/>
                      <a:lumMod val="100000"/>
                      <a:shade val="100000"/>
                    </a:schemeClr>
                  </a:gs>
                  <a:gs pos="100000">
                    <a:schemeClr val="accent3">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A-ED51-4180-AA42-5A54C7BD0995}"/>
              </c:ext>
            </c:extLst>
          </c:dPt>
          <c:dPt>
            <c:idx val="15"/>
            <c:bubble3D val="0"/>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C-ED51-4180-AA42-5A54C7BD0995}"/>
              </c:ext>
            </c:extLst>
          </c:dPt>
          <c:dPt>
            <c:idx val="16"/>
            <c:bubble3D val="0"/>
            <c:spPr>
              <a:gradFill rotWithShape="1">
                <a:gsLst>
                  <a:gs pos="0">
                    <a:schemeClr val="accent5">
                      <a:lumMod val="80000"/>
                      <a:lumOff val="20000"/>
                      <a:satMod val="103000"/>
                      <a:lumMod val="102000"/>
                      <a:tint val="94000"/>
                    </a:schemeClr>
                  </a:gs>
                  <a:gs pos="50000">
                    <a:schemeClr val="accent5">
                      <a:lumMod val="80000"/>
                      <a:lumOff val="20000"/>
                      <a:satMod val="110000"/>
                      <a:lumMod val="100000"/>
                      <a:shade val="100000"/>
                    </a:schemeClr>
                  </a:gs>
                  <a:gs pos="100000">
                    <a:schemeClr val="accent5">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6E-ED51-4180-AA42-5A54C7BD0995}"/>
              </c:ext>
            </c:extLst>
          </c:dPt>
          <c:dPt>
            <c:idx val="17"/>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0-ED51-4180-AA42-5A54C7BD0995}"/>
              </c:ext>
            </c:extLst>
          </c:dPt>
          <c:dPt>
            <c:idx val="18"/>
            <c:bubble3D val="0"/>
            <c:spPr>
              <a:gradFill rotWithShape="1">
                <a:gsLst>
                  <a:gs pos="0">
                    <a:schemeClr val="accent1">
                      <a:lumMod val="80000"/>
                      <a:satMod val="103000"/>
                      <a:lumMod val="102000"/>
                      <a:tint val="94000"/>
                    </a:schemeClr>
                  </a:gs>
                  <a:gs pos="50000">
                    <a:schemeClr val="accent1">
                      <a:lumMod val="80000"/>
                      <a:satMod val="110000"/>
                      <a:lumMod val="100000"/>
                      <a:shade val="100000"/>
                    </a:schemeClr>
                  </a:gs>
                  <a:gs pos="100000">
                    <a:schemeClr val="accent1">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2-ED51-4180-AA42-5A54C7BD0995}"/>
              </c:ext>
            </c:extLst>
          </c:dPt>
          <c:dPt>
            <c:idx val="19"/>
            <c:bubble3D val="0"/>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4-ED51-4180-AA42-5A54C7BD0995}"/>
              </c:ext>
            </c:extLst>
          </c:dPt>
          <c:dPt>
            <c:idx val="20"/>
            <c:bubble3D val="0"/>
            <c:spPr>
              <a:gradFill rotWithShape="1">
                <a:gsLst>
                  <a:gs pos="0">
                    <a:schemeClr val="accent3">
                      <a:lumMod val="80000"/>
                      <a:satMod val="103000"/>
                      <a:lumMod val="102000"/>
                      <a:tint val="94000"/>
                    </a:schemeClr>
                  </a:gs>
                  <a:gs pos="50000">
                    <a:schemeClr val="accent3">
                      <a:lumMod val="80000"/>
                      <a:satMod val="110000"/>
                      <a:lumMod val="100000"/>
                      <a:shade val="100000"/>
                    </a:schemeClr>
                  </a:gs>
                  <a:gs pos="100000">
                    <a:schemeClr val="accent3">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6-ED51-4180-AA42-5A54C7BD0995}"/>
              </c:ext>
            </c:extLst>
          </c:dPt>
          <c:dPt>
            <c:idx val="21"/>
            <c:bubble3D val="0"/>
            <c:spPr>
              <a:gradFill rotWithShape="1">
                <a:gsLst>
                  <a:gs pos="0">
                    <a:schemeClr val="accent4">
                      <a:lumMod val="80000"/>
                      <a:satMod val="103000"/>
                      <a:lumMod val="102000"/>
                      <a:tint val="94000"/>
                    </a:schemeClr>
                  </a:gs>
                  <a:gs pos="50000">
                    <a:schemeClr val="accent4">
                      <a:lumMod val="80000"/>
                      <a:satMod val="110000"/>
                      <a:lumMod val="100000"/>
                      <a:shade val="100000"/>
                    </a:schemeClr>
                  </a:gs>
                  <a:gs pos="100000">
                    <a:schemeClr val="accent4">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8-ED51-4180-AA42-5A54C7BD0995}"/>
              </c:ext>
            </c:extLst>
          </c:dPt>
          <c:dPt>
            <c:idx val="22"/>
            <c:bubble3D val="0"/>
            <c:spPr>
              <a:gradFill rotWithShape="1">
                <a:gsLst>
                  <a:gs pos="0">
                    <a:schemeClr val="accent5">
                      <a:lumMod val="80000"/>
                      <a:satMod val="103000"/>
                      <a:lumMod val="102000"/>
                      <a:tint val="94000"/>
                    </a:schemeClr>
                  </a:gs>
                  <a:gs pos="50000">
                    <a:schemeClr val="accent5">
                      <a:lumMod val="80000"/>
                      <a:satMod val="110000"/>
                      <a:lumMod val="100000"/>
                      <a:shade val="100000"/>
                    </a:schemeClr>
                  </a:gs>
                  <a:gs pos="100000">
                    <a:schemeClr val="accent5">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A-ED51-4180-AA42-5A54C7BD0995}"/>
              </c:ext>
            </c:extLst>
          </c:dPt>
          <c:dPt>
            <c:idx val="23"/>
            <c:bubble3D val="0"/>
            <c:spPr>
              <a:gradFill rotWithShape="1">
                <a:gsLst>
                  <a:gs pos="0">
                    <a:schemeClr val="accent6">
                      <a:lumMod val="80000"/>
                      <a:satMod val="103000"/>
                      <a:lumMod val="102000"/>
                      <a:tint val="94000"/>
                    </a:schemeClr>
                  </a:gs>
                  <a:gs pos="50000">
                    <a:schemeClr val="accent6">
                      <a:lumMod val="80000"/>
                      <a:satMod val="110000"/>
                      <a:lumMod val="100000"/>
                      <a:shade val="100000"/>
                    </a:schemeClr>
                  </a:gs>
                  <a:gs pos="100000">
                    <a:schemeClr val="accent6">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C-ED51-4180-AA42-5A54C7BD0995}"/>
              </c:ext>
            </c:extLst>
          </c:dPt>
          <c:dPt>
            <c:idx val="24"/>
            <c:bubble3D val="0"/>
            <c:spPr>
              <a:gradFill rotWithShape="1">
                <a:gsLst>
                  <a:gs pos="0">
                    <a:schemeClr val="accent1">
                      <a:lumMod val="60000"/>
                      <a:lumOff val="40000"/>
                      <a:satMod val="103000"/>
                      <a:lumMod val="102000"/>
                      <a:tint val="94000"/>
                    </a:schemeClr>
                  </a:gs>
                  <a:gs pos="50000">
                    <a:schemeClr val="accent1">
                      <a:lumMod val="60000"/>
                      <a:lumOff val="40000"/>
                      <a:satMod val="110000"/>
                      <a:lumMod val="100000"/>
                      <a:shade val="100000"/>
                    </a:schemeClr>
                  </a:gs>
                  <a:gs pos="100000">
                    <a:schemeClr val="accent1">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7E-ED51-4180-AA42-5A54C7BD0995}"/>
              </c:ext>
            </c:extLst>
          </c:dPt>
          <c:dPt>
            <c:idx val="25"/>
            <c:bubble3D val="0"/>
            <c:spPr>
              <a:gradFill rotWithShape="1">
                <a:gsLst>
                  <a:gs pos="0">
                    <a:schemeClr val="accent2">
                      <a:lumMod val="60000"/>
                      <a:lumOff val="40000"/>
                      <a:satMod val="103000"/>
                      <a:lumMod val="102000"/>
                      <a:tint val="94000"/>
                    </a:schemeClr>
                  </a:gs>
                  <a:gs pos="50000">
                    <a:schemeClr val="accent2">
                      <a:lumMod val="60000"/>
                      <a:lumOff val="40000"/>
                      <a:satMod val="110000"/>
                      <a:lumMod val="100000"/>
                      <a:shade val="100000"/>
                    </a:schemeClr>
                  </a:gs>
                  <a:gs pos="100000">
                    <a:schemeClr val="accent2">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0-ED51-4180-AA42-5A54C7BD0995}"/>
              </c:ext>
            </c:extLst>
          </c:dPt>
          <c:dPt>
            <c:idx val="26"/>
            <c:bubble3D val="0"/>
            <c:spPr>
              <a:gradFill rotWithShape="1">
                <a:gsLst>
                  <a:gs pos="0">
                    <a:schemeClr val="accent3">
                      <a:lumMod val="60000"/>
                      <a:lumOff val="40000"/>
                      <a:satMod val="103000"/>
                      <a:lumMod val="102000"/>
                      <a:tint val="94000"/>
                    </a:schemeClr>
                  </a:gs>
                  <a:gs pos="50000">
                    <a:schemeClr val="accent3">
                      <a:lumMod val="60000"/>
                      <a:lumOff val="40000"/>
                      <a:satMod val="110000"/>
                      <a:lumMod val="100000"/>
                      <a:shade val="100000"/>
                    </a:schemeClr>
                  </a:gs>
                  <a:gs pos="100000">
                    <a:schemeClr val="accent3">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2-ED51-4180-AA42-5A54C7BD0995}"/>
              </c:ext>
            </c:extLst>
          </c:dPt>
          <c:dPt>
            <c:idx val="27"/>
            <c:bubble3D val="0"/>
            <c:spPr>
              <a:gradFill rotWithShape="1">
                <a:gsLst>
                  <a:gs pos="0">
                    <a:schemeClr val="accent4">
                      <a:lumMod val="60000"/>
                      <a:lumOff val="40000"/>
                      <a:satMod val="103000"/>
                      <a:lumMod val="102000"/>
                      <a:tint val="94000"/>
                    </a:schemeClr>
                  </a:gs>
                  <a:gs pos="50000">
                    <a:schemeClr val="accent4">
                      <a:lumMod val="60000"/>
                      <a:lumOff val="40000"/>
                      <a:satMod val="110000"/>
                      <a:lumMod val="100000"/>
                      <a:shade val="100000"/>
                    </a:schemeClr>
                  </a:gs>
                  <a:gs pos="100000">
                    <a:schemeClr val="accent4">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4-ED51-4180-AA42-5A54C7BD0995}"/>
              </c:ext>
            </c:extLst>
          </c:dPt>
          <c:dPt>
            <c:idx val="28"/>
            <c:bubble3D val="0"/>
            <c:spPr>
              <a:gradFill rotWithShape="1">
                <a:gsLst>
                  <a:gs pos="0">
                    <a:schemeClr val="accent5">
                      <a:lumMod val="60000"/>
                      <a:lumOff val="40000"/>
                      <a:satMod val="103000"/>
                      <a:lumMod val="102000"/>
                      <a:tint val="94000"/>
                    </a:schemeClr>
                  </a:gs>
                  <a:gs pos="50000">
                    <a:schemeClr val="accent5">
                      <a:lumMod val="60000"/>
                      <a:lumOff val="40000"/>
                      <a:satMod val="110000"/>
                      <a:lumMod val="100000"/>
                      <a:shade val="100000"/>
                    </a:schemeClr>
                  </a:gs>
                  <a:gs pos="100000">
                    <a:schemeClr val="accent5">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6-ED51-4180-AA42-5A54C7BD0995}"/>
              </c:ext>
            </c:extLst>
          </c:dPt>
          <c:dPt>
            <c:idx val="29"/>
            <c:bubble3D val="0"/>
            <c:spPr>
              <a:gradFill rotWithShape="1">
                <a:gsLst>
                  <a:gs pos="0">
                    <a:schemeClr val="accent6">
                      <a:lumMod val="60000"/>
                      <a:lumOff val="40000"/>
                      <a:satMod val="103000"/>
                      <a:lumMod val="102000"/>
                      <a:tint val="94000"/>
                    </a:schemeClr>
                  </a:gs>
                  <a:gs pos="50000">
                    <a:schemeClr val="accent6">
                      <a:lumMod val="60000"/>
                      <a:lumOff val="40000"/>
                      <a:satMod val="110000"/>
                      <a:lumMod val="100000"/>
                      <a:shade val="100000"/>
                    </a:schemeClr>
                  </a:gs>
                  <a:gs pos="100000">
                    <a:schemeClr val="accent6">
                      <a:lumMod val="60000"/>
                      <a:lum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8-ED51-4180-AA42-5A54C7BD0995}"/>
              </c:ext>
            </c:extLst>
          </c:dPt>
          <c:dPt>
            <c:idx val="30"/>
            <c:bubble3D val="0"/>
            <c:spPr>
              <a:gradFill rotWithShape="1">
                <a:gsLst>
                  <a:gs pos="0">
                    <a:schemeClr val="accent1">
                      <a:lumMod val="50000"/>
                      <a:satMod val="103000"/>
                      <a:lumMod val="102000"/>
                      <a:tint val="94000"/>
                    </a:schemeClr>
                  </a:gs>
                  <a:gs pos="50000">
                    <a:schemeClr val="accent1">
                      <a:lumMod val="50000"/>
                      <a:satMod val="110000"/>
                      <a:lumMod val="100000"/>
                      <a:shade val="100000"/>
                    </a:schemeClr>
                  </a:gs>
                  <a:gs pos="100000">
                    <a:schemeClr val="accent1">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A-ED51-4180-AA42-5A54C7BD0995}"/>
              </c:ext>
            </c:extLst>
          </c:dPt>
          <c:dPt>
            <c:idx val="31"/>
            <c:bubble3D val="0"/>
            <c:spPr>
              <a:gradFill rotWithShape="1">
                <a:gsLst>
                  <a:gs pos="0">
                    <a:schemeClr val="accent2">
                      <a:lumMod val="50000"/>
                      <a:satMod val="103000"/>
                      <a:lumMod val="102000"/>
                      <a:tint val="94000"/>
                    </a:schemeClr>
                  </a:gs>
                  <a:gs pos="50000">
                    <a:schemeClr val="accent2">
                      <a:lumMod val="50000"/>
                      <a:satMod val="110000"/>
                      <a:lumMod val="100000"/>
                      <a:shade val="100000"/>
                    </a:schemeClr>
                  </a:gs>
                  <a:gs pos="100000">
                    <a:schemeClr val="accent2">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C-ED51-4180-AA42-5A54C7BD0995}"/>
              </c:ext>
            </c:extLst>
          </c:dPt>
          <c:dPt>
            <c:idx val="32"/>
            <c:bubble3D val="0"/>
            <c:spPr>
              <a:gradFill rotWithShape="1">
                <a:gsLst>
                  <a:gs pos="0">
                    <a:schemeClr val="accent3">
                      <a:lumMod val="50000"/>
                      <a:satMod val="103000"/>
                      <a:lumMod val="102000"/>
                      <a:tint val="94000"/>
                    </a:schemeClr>
                  </a:gs>
                  <a:gs pos="50000">
                    <a:schemeClr val="accent3">
                      <a:lumMod val="50000"/>
                      <a:satMod val="110000"/>
                      <a:lumMod val="100000"/>
                      <a:shade val="100000"/>
                    </a:schemeClr>
                  </a:gs>
                  <a:gs pos="100000">
                    <a:schemeClr val="accent3">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8E-ED51-4180-AA42-5A54C7BD0995}"/>
              </c:ext>
            </c:extLst>
          </c:dPt>
          <c:dPt>
            <c:idx val="33"/>
            <c:bubble3D val="0"/>
            <c:spPr>
              <a:gradFill rotWithShape="1">
                <a:gsLst>
                  <a:gs pos="0">
                    <a:schemeClr val="accent4">
                      <a:lumMod val="50000"/>
                      <a:satMod val="103000"/>
                      <a:lumMod val="102000"/>
                      <a:tint val="94000"/>
                    </a:schemeClr>
                  </a:gs>
                  <a:gs pos="50000">
                    <a:schemeClr val="accent4">
                      <a:lumMod val="50000"/>
                      <a:satMod val="110000"/>
                      <a:lumMod val="100000"/>
                      <a:shade val="100000"/>
                    </a:schemeClr>
                  </a:gs>
                  <a:gs pos="100000">
                    <a:schemeClr val="accent4">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0-ED51-4180-AA42-5A54C7BD0995}"/>
              </c:ext>
            </c:extLst>
          </c:dPt>
          <c:dPt>
            <c:idx val="34"/>
            <c:bubble3D val="0"/>
            <c:spPr>
              <a:gradFill rotWithShape="1">
                <a:gsLst>
                  <a:gs pos="0">
                    <a:schemeClr val="accent5">
                      <a:lumMod val="50000"/>
                      <a:satMod val="103000"/>
                      <a:lumMod val="102000"/>
                      <a:tint val="94000"/>
                    </a:schemeClr>
                  </a:gs>
                  <a:gs pos="50000">
                    <a:schemeClr val="accent5">
                      <a:lumMod val="50000"/>
                      <a:satMod val="110000"/>
                      <a:lumMod val="100000"/>
                      <a:shade val="100000"/>
                    </a:schemeClr>
                  </a:gs>
                  <a:gs pos="100000">
                    <a:schemeClr val="accent5">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2-ED51-4180-AA42-5A54C7BD0995}"/>
              </c:ext>
            </c:extLst>
          </c:dPt>
          <c:dPt>
            <c:idx val="35"/>
            <c:bubble3D val="0"/>
            <c:spPr>
              <a:gradFill rotWithShape="1">
                <a:gsLst>
                  <a:gs pos="0">
                    <a:schemeClr val="accent6">
                      <a:lumMod val="50000"/>
                      <a:satMod val="103000"/>
                      <a:lumMod val="102000"/>
                      <a:tint val="94000"/>
                    </a:schemeClr>
                  </a:gs>
                  <a:gs pos="50000">
                    <a:schemeClr val="accent6">
                      <a:lumMod val="50000"/>
                      <a:satMod val="110000"/>
                      <a:lumMod val="100000"/>
                      <a:shade val="100000"/>
                    </a:schemeClr>
                  </a:gs>
                  <a:gs pos="100000">
                    <a:schemeClr val="accent6">
                      <a:lumMod val="5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4-ED51-4180-AA42-5A54C7BD0995}"/>
              </c:ext>
            </c:extLst>
          </c:dPt>
          <c:dPt>
            <c:idx val="36"/>
            <c:bubble3D val="0"/>
            <c:spPr>
              <a:gradFill rotWithShape="1">
                <a:gsLst>
                  <a:gs pos="0">
                    <a:schemeClr val="accent1">
                      <a:lumMod val="70000"/>
                      <a:lumOff val="30000"/>
                      <a:satMod val="103000"/>
                      <a:lumMod val="102000"/>
                      <a:tint val="94000"/>
                    </a:schemeClr>
                  </a:gs>
                  <a:gs pos="50000">
                    <a:schemeClr val="accent1">
                      <a:lumMod val="70000"/>
                      <a:lumOff val="30000"/>
                      <a:satMod val="110000"/>
                      <a:lumMod val="100000"/>
                      <a:shade val="100000"/>
                    </a:schemeClr>
                  </a:gs>
                  <a:gs pos="100000">
                    <a:schemeClr val="accent1">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6-ED51-4180-AA42-5A54C7BD0995}"/>
              </c:ext>
            </c:extLst>
          </c:dPt>
          <c:dPt>
            <c:idx val="37"/>
            <c:bubble3D val="0"/>
            <c:spPr>
              <a:gradFill rotWithShape="1">
                <a:gsLst>
                  <a:gs pos="0">
                    <a:schemeClr val="accent2">
                      <a:lumMod val="70000"/>
                      <a:lumOff val="30000"/>
                      <a:satMod val="103000"/>
                      <a:lumMod val="102000"/>
                      <a:tint val="94000"/>
                    </a:schemeClr>
                  </a:gs>
                  <a:gs pos="50000">
                    <a:schemeClr val="accent2">
                      <a:lumMod val="70000"/>
                      <a:lumOff val="30000"/>
                      <a:satMod val="110000"/>
                      <a:lumMod val="100000"/>
                      <a:shade val="100000"/>
                    </a:schemeClr>
                  </a:gs>
                  <a:gs pos="100000">
                    <a:schemeClr val="accent2">
                      <a:lumMod val="70000"/>
                      <a:lumOff val="3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98-ED51-4180-AA42-5A54C7BD099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multiLvlStrRef>
              <c:f>'MAP KILLS'!$A$5:$A$49</c:f>
              <c:multiLvlStrCache>
                <c:ptCount val="38"/>
                <c:lvl>
                  <c:pt idx="0">
                    <c:v>AKM</c:v>
                  </c:pt>
                  <c:pt idx="1">
                    <c:v>Bluezone</c:v>
                  </c:pt>
                  <c:pt idx="2">
                    <c:v>DP-28</c:v>
                  </c:pt>
                  <c:pt idx="3">
                    <c:v>Groza</c:v>
                  </c:pt>
                  <c:pt idx="4">
                    <c:v>M16A4</c:v>
                  </c:pt>
                  <c:pt idx="5">
                    <c:v>M249</c:v>
                  </c:pt>
                  <c:pt idx="6">
                    <c:v>M416</c:v>
                  </c:pt>
                  <c:pt idx="7">
                    <c:v>Mini 14</c:v>
                  </c:pt>
                  <c:pt idx="8">
                    <c:v>SCAR-L</c:v>
                  </c:pt>
                  <c:pt idx="9">
                    <c:v>AWM</c:v>
                  </c:pt>
                  <c:pt idx="10">
                    <c:v>Kar98k</c:v>
                  </c:pt>
                  <c:pt idx="11">
                    <c:v>M24</c:v>
                  </c:pt>
                  <c:pt idx="12">
                    <c:v>SKS</c:v>
                  </c:pt>
                  <c:pt idx="13">
                    <c:v>VSS</c:v>
                  </c:pt>
                  <c:pt idx="14">
                    <c:v>Crossbow</c:v>
                  </c:pt>
                  <c:pt idx="15">
                    <c:v>Dacia</c:v>
                  </c:pt>
                  <c:pt idx="16">
                    <c:v>death.WeapSawnoff_C</c:v>
                  </c:pt>
                  <c:pt idx="17">
                    <c:v>Down and Out</c:v>
                  </c:pt>
                  <c:pt idx="18">
                    <c:v>Drown</c:v>
                  </c:pt>
                  <c:pt idx="19">
                    <c:v>Falling</c:v>
                  </c:pt>
                  <c:pt idx="20">
                    <c:v>Grenade</c:v>
                  </c:pt>
                  <c:pt idx="21">
                    <c:v>Hit by Car</c:v>
                  </c:pt>
                  <c:pt idx="22">
                    <c:v>Motorbike (SideCar)</c:v>
                  </c:pt>
                  <c:pt idx="23">
                    <c:v>Pan</c:v>
                  </c:pt>
                  <c:pt idx="24">
                    <c:v>Punch</c:v>
                  </c:pt>
                  <c:pt idx="25">
                    <c:v>RedZone</c:v>
                  </c:pt>
                  <c:pt idx="26">
                    <c:v>Uaz</c:v>
                  </c:pt>
                  <c:pt idx="27">
                    <c:v>Micro UZI</c:v>
                  </c:pt>
                  <c:pt idx="28">
                    <c:v>Tommy Gun</c:v>
                  </c:pt>
                  <c:pt idx="29">
                    <c:v>UMP9</c:v>
                  </c:pt>
                  <c:pt idx="30">
                    <c:v>Vector</c:v>
                  </c:pt>
                  <c:pt idx="31">
                    <c:v>P1911</c:v>
                  </c:pt>
                  <c:pt idx="32">
                    <c:v>P92</c:v>
                  </c:pt>
                  <c:pt idx="33">
                    <c:v>R45</c:v>
                  </c:pt>
                  <c:pt idx="34">
                    <c:v>S12K</c:v>
                  </c:pt>
                  <c:pt idx="35">
                    <c:v>S1897</c:v>
                  </c:pt>
                  <c:pt idx="36">
                    <c:v>S686</c:v>
                  </c:pt>
                  <c:pt idx="37">
                    <c:v>Win94</c:v>
                  </c:pt>
                </c:lvl>
                <c:lvl>
                  <c:pt idx="0">
                    <c:v>Assault Rifles</c:v>
                  </c:pt>
                  <c:pt idx="9">
                    <c:v>Snipers</c:v>
                  </c:pt>
                  <c:pt idx="14">
                    <c:v>Others</c:v>
                  </c:pt>
                  <c:pt idx="27">
                    <c:v>SMG</c:v>
                  </c:pt>
                  <c:pt idx="31">
                    <c:v>Pistols</c:v>
                  </c:pt>
                  <c:pt idx="34">
                    <c:v>Shot guns</c:v>
                  </c:pt>
                </c:lvl>
              </c:multiLvlStrCache>
            </c:multiLvlStrRef>
          </c:cat>
          <c:val>
            <c:numRef>
              <c:f>'MAP KILLS'!$C$5:$C$49</c:f>
              <c:numCache>
                <c:formatCode>General</c:formatCode>
                <c:ptCount val="38"/>
                <c:pt idx="0">
                  <c:v>14</c:v>
                </c:pt>
                <c:pt idx="1">
                  <c:v>3</c:v>
                </c:pt>
                <c:pt idx="4">
                  <c:v>16</c:v>
                </c:pt>
                <c:pt idx="6">
                  <c:v>31</c:v>
                </c:pt>
                <c:pt idx="7">
                  <c:v>7</c:v>
                </c:pt>
                <c:pt idx="8">
                  <c:v>9</c:v>
                </c:pt>
                <c:pt idx="9">
                  <c:v>2</c:v>
                </c:pt>
                <c:pt idx="10">
                  <c:v>2</c:v>
                </c:pt>
                <c:pt idx="12">
                  <c:v>2</c:v>
                </c:pt>
                <c:pt idx="13">
                  <c:v>4</c:v>
                </c:pt>
                <c:pt idx="14">
                  <c:v>0</c:v>
                </c:pt>
                <c:pt idx="16">
                  <c:v>1</c:v>
                </c:pt>
                <c:pt idx="17">
                  <c:v>51</c:v>
                </c:pt>
                <c:pt idx="19">
                  <c:v>1</c:v>
                </c:pt>
                <c:pt idx="20">
                  <c:v>1</c:v>
                </c:pt>
                <c:pt idx="21">
                  <c:v>2</c:v>
                </c:pt>
                <c:pt idx="22">
                  <c:v>0</c:v>
                </c:pt>
                <c:pt idx="24">
                  <c:v>4</c:v>
                </c:pt>
                <c:pt idx="25">
                  <c:v>1</c:v>
                </c:pt>
                <c:pt idx="27">
                  <c:v>7</c:v>
                </c:pt>
                <c:pt idx="28">
                  <c:v>2</c:v>
                </c:pt>
                <c:pt idx="29">
                  <c:v>7</c:v>
                </c:pt>
                <c:pt idx="31">
                  <c:v>0</c:v>
                </c:pt>
                <c:pt idx="32">
                  <c:v>2</c:v>
                </c:pt>
                <c:pt idx="33">
                  <c:v>2</c:v>
                </c:pt>
                <c:pt idx="34">
                  <c:v>2</c:v>
                </c:pt>
                <c:pt idx="35">
                  <c:v>2</c:v>
                </c:pt>
                <c:pt idx="36">
                  <c:v>3</c:v>
                </c:pt>
                <c:pt idx="37">
                  <c:v>4</c:v>
                </c:pt>
              </c:numCache>
            </c:numRef>
          </c:val>
          <c:extLst>
            <c:ext xmlns:c16="http://schemas.microsoft.com/office/drawing/2014/chart" uri="{C3380CC4-5D6E-409C-BE32-E72D297353CC}">
              <c16:uniqueId val="{00000099-ED51-4180-AA42-5A54C7BD0995}"/>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CAPSTONE.xlsx]TYPES OF KILLS!PivotTable3</c:name>
    <c:fmtId val="12"/>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TYPES OF KILLS MADE BY PLAYERS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pivotFmt>
      <c:pivotFmt>
        <c:idx val="1"/>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noFill/>
          <a:ln w="22225" cap="rnd" cmpd="sng" algn="ctr">
            <a:solidFill>
              <a:schemeClr val="accent1"/>
            </a:solidFill>
            <a:miter lim="800000"/>
          </a:ln>
          <a:effectLst>
            <a:glow rad="139700">
              <a:schemeClr val="accent1">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'TYPES OF KILLS'!$B$3</c:f>
              <c:strCache>
                <c:ptCount val="1"/>
                <c:pt idx="0">
                  <c:v>No. of headshot kills</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'TYPES OF KILLS'!$A$4:$A$38</c:f>
              <c:strCache>
                <c:ptCount val="34"/>
                <c:pt idx="0">
                  <c:v>eb7a3e9f50eca5</c:v>
                </c:pt>
                <c:pt idx="1">
                  <c:v>48ff87f180354c</c:v>
                </c:pt>
                <c:pt idx="2">
                  <c:v>3837114f665ba0</c:v>
                </c:pt>
                <c:pt idx="3">
                  <c:v>0fc84c81d905a3</c:v>
                </c:pt>
                <c:pt idx="4">
                  <c:v>e65e9fa8ba75c6</c:v>
                </c:pt>
                <c:pt idx="5">
                  <c:v>174c758156bcf3</c:v>
                </c:pt>
                <c:pt idx="6">
                  <c:v>22252be49d4419</c:v>
                </c:pt>
                <c:pt idx="7">
                  <c:v>9ac54e66c0a5d3</c:v>
                </c:pt>
                <c:pt idx="8">
                  <c:v>bd586c5d5def81</c:v>
                </c:pt>
                <c:pt idx="9">
                  <c:v>ee8d7586b4309d</c:v>
                </c:pt>
                <c:pt idx="10">
                  <c:v>de328fb3712724</c:v>
                </c:pt>
                <c:pt idx="11">
                  <c:v>280b4ae3cb0257</c:v>
                </c:pt>
                <c:pt idx="12">
                  <c:v>abbe08a34c6bcf</c:v>
                </c:pt>
                <c:pt idx="13">
                  <c:v>6a5831f9cad870</c:v>
                </c:pt>
                <c:pt idx="14">
                  <c:v>d681a6f6817353</c:v>
                </c:pt>
                <c:pt idx="15">
                  <c:v>707550186fd7f7</c:v>
                </c:pt>
                <c:pt idx="16">
                  <c:v>259b60cf936fbe</c:v>
                </c:pt>
                <c:pt idx="17">
                  <c:v>83eb291e1b7700</c:v>
                </c:pt>
                <c:pt idx="18">
                  <c:v>a30dcfd7cafc67</c:v>
                </c:pt>
                <c:pt idx="19">
                  <c:v>8fc5c0d83de539</c:v>
                </c:pt>
                <c:pt idx="20">
                  <c:v>b61be579852d1d</c:v>
                </c:pt>
                <c:pt idx="21">
                  <c:v>923fb2cec0e720</c:v>
                </c:pt>
                <c:pt idx="22">
                  <c:v>ccd2eb49c09d77</c:v>
                </c:pt>
                <c:pt idx="23">
                  <c:v>fb90fd46e7dd9a</c:v>
                </c:pt>
                <c:pt idx="24">
                  <c:v>d79cdeb0ac6eb5</c:v>
                </c:pt>
                <c:pt idx="25">
                  <c:v>fd3548a62fd017</c:v>
                </c:pt>
                <c:pt idx="26">
                  <c:v>de5d4078b95b3e</c:v>
                </c:pt>
                <c:pt idx="27">
                  <c:v>9dfa67d0f8cfcf</c:v>
                </c:pt>
                <c:pt idx="28">
                  <c:v>3fb46a0d6b3583</c:v>
                </c:pt>
                <c:pt idx="29">
                  <c:v>a0ff6f18a897e8</c:v>
                </c:pt>
                <c:pt idx="30">
                  <c:v>48233efbae0bd2</c:v>
                </c:pt>
                <c:pt idx="31">
                  <c:v>a19fb1182ffd7f</c:v>
                </c:pt>
                <c:pt idx="32">
                  <c:v>0b6fbdfb59c994</c:v>
                </c:pt>
                <c:pt idx="33">
                  <c:v>9b2961d4d51f91</c:v>
                </c:pt>
              </c:strCache>
            </c:strRef>
          </c:cat>
          <c:val>
            <c:numRef>
              <c:f>'TYPES OF KILLS'!$B$4:$B$38</c:f>
              <c:numCache>
                <c:formatCode>General</c:formatCode>
                <c:ptCount val="34"/>
                <c:pt idx="0">
                  <c:v>3</c:v>
                </c:pt>
                <c:pt idx="1">
                  <c:v>3</c:v>
                </c:pt>
                <c:pt idx="2">
                  <c:v>3</c:v>
                </c:pt>
                <c:pt idx="3">
                  <c:v>3</c:v>
                </c:pt>
                <c:pt idx="4">
                  <c:v>3</c:v>
                </c:pt>
                <c:pt idx="5">
                  <c:v>3</c:v>
                </c:pt>
                <c:pt idx="6">
                  <c:v>3</c:v>
                </c:pt>
                <c:pt idx="7">
                  <c:v>3</c:v>
                </c:pt>
                <c:pt idx="8">
                  <c:v>2</c:v>
                </c:pt>
                <c:pt idx="9">
                  <c:v>2</c:v>
                </c:pt>
                <c:pt idx="10">
                  <c:v>2</c:v>
                </c:pt>
                <c:pt idx="11">
                  <c:v>2</c:v>
                </c:pt>
                <c:pt idx="12">
                  <c:v>2</c:v>
                </c:pt>
                <c:pt idx="13">
                  <c:v>2</c:v>
                </c:pt>
                <c:pt idx="14">
                  <c:v>2</c:v>
                </c:pt>
                <c:pt idx="15">
                  <c:v>2</c:v>
                </c:pt>
                <c:pt idx="16">
                  <c:v>2</c:v>
                </c:pt>
                <c:pt idx="17">
                  <c:v>2</c:v>
                </c:pt>
                <c:pt idx="18">
                  <c:v>2</c:v>
                </c:pt>
                <c:pt idx="19">
                  <c:v>2</c:v>
                </c:pt>
                <c:pt idx="20">
                  <c:v>2</c:v>
                </c:pt>
                <c:pt idx="21">
                  <c:v>2</c:v>
                </c:pt>
                <c:pt idx="22">
                  <c:v>2</c:v>
                </c:pt>
                <c:pt idx="23">
                  <c:v>2</c:v>
                </c:pt>
                <c:pt idx="24">
                  <c:v>2</c:v>
                </c:pt>
                <c:pt idx="25">
                  <c:v>2</c:v>
                </c:pt>
                <c:pt idx="26">
                  <c:v>2</c:v>
                </c:pt>
                <c:pt idx="27">
                  <c:v>2</c:v>
                </c:pt>
                <c:pt idx="28">
                  <c:v>2</c:v>
                </c:pt>
                <c:pt idx="29">
                  <c:v>2</c:v>
                </c:pt>
                <c:pt idx="30">
                  <c:v>2</c:v>
                </c:pt>
                <c:pt idx="31">
                  <c:v>2</c:v>
                </c:pt>
                <c:pt idx="32">
                  <c:v>2</c:v>
                </c:pt>
                <c:pt idx="33">
                  <c:v>2</c:v>
                </c:pt>
              </c:numCache>
            </c:numRef>
          </c:val>
          <c:smooth val="0"/>
          <c:extLst>
            <c:ext xmlns:c16="http://schemas.microsoft.com/office/drawing/2014/chart" uri="{C3380CC4-5D6E-409C-BE32-E72D297353CC}">
              <c16:uniqueId val="{00000000-2361-4428-AF1E-0D67C0EEABFA}"/>
            </c:ext>
          </c:extLst>
        </c:ser>
        <c:ser>
          <c:idx val="1"/>
          <c:order val="1"/>
          <c:tx>
            <c:strRef>
              <c:f>'TYPES OF KILLS'!$C$3</c:f>
              <c:strCache>
                <c:ptCount val="1"/>
                <c:pt idx="0">
                  <c:v>No. of road kills</c:v>
                </c:pt>
              </c:strCache>
            </c:strRef>
          </c:tx>
          <c:spPr>
            <a:ln w="22225" cap="rnd">
              <a:solidFill>
                <a:schemeClr val="accent2"/>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strRef>
              <c:f>'TYPES OF KILLS'!$A$4:$A$38</c:f>
              <c:strCache>
                <c:ptCount val="34"/>
                <c:pt idx="0">
                  <c:v>eb7a3e9f50eca5</c:v>
                </c:pt>
                <c:pt idx="1">
                  <c:v>48ff87f180354c</c:v>
                </c:pt>
                <c:pt idx="2">
                  <c:v>3837114f665ba0</c:v>
                </c:pt>
                <c:pt idx="3">
                  <c:v>0fc84c81d905a3</c:v>
                </c:pt>
                <c:pt idx="4">
                  <c:v>e65e9fa8ba75c6</c:v>
                </c:pt>
                <c:pt idx="5">
                  <c:v>174c758156bcf3</c:v>
                </c:pt>
                <c:pt idx="6">
                  <c:v>22252be49d4419</c:v>
                </c:pt>
                <c:pt idx="7">
                  <c:v>9ac54e66c0a5d3</c:v>
                </c:pt>
                <c:pt idx="8">
                  <c:v>bd586c5d5def81</c:v>
                </c:pt>
                <c:pt idx="9">
                  <c:v>ee8d7586b4309d</c:v>
                </c:pt>
                <c:pt idx="10">
                  <c:v>de328fb3712724</c:v>
                </c:pt>
                <c:pt idx="11">
                  <c:v>280b4ae3cb0257</c:v>
                </c:pt>
                <c:pt idx="12">
                  <c:v>abbe08a34c6bcf</c:v>
                </c:pt>
                <c:pt idx="13">
                  <c:v>6a5831f9cad870</c:v>
                </c:pt>
                <c:pt idx="14">
                  <c:v>d681a6f6817353</c:v>
                </c:pt>
                <c:pt idx="15">
                  <c:v>707550186fd7f7</c:v>
                </c:pt>
                <c:pt idx="16">
                  <c:v>259b60cf936fbe</c:v>
                </c:pt>
                <c:pt idx="17">
                  <c:v>83eb291e1b7700</c:v>
                </c:pt>
                <c:pt idx="18">
                  <c:v>a30dcfd7cafc67</c:v>
                </c:pt>
                <c:pt idx="19">
                  <c:v>8fc5c0d83de539</c:v>
                </c:pt>
                <c:pt idx="20">
                  <c:v>b61be579852d1d</c:v>
                </c:pt>
                <c:pt idx="21">
                  <c:v>923fb2cec0e720</c:v>
                </c:pt>
                <c:pt idx="22">
                  <c:v>ccd2eb49c09d77</c:v>
                </c:pt>
                <c:pt idx="23">
                  <c:v>fb90fd46e7dd9a</c:v>
                </c:pt>
                <c:pt idx="24">
                  <c:v>d79cdeb0ac6eb5</c:v>
                </c:pt>
                <c:pt idx="25">
                  <c:v>fd3548a62fd017</c:v>
                </c:pt>
                <c:pt idx="26">
                  <c:v>de5d4078b95b3e</c:v>
                </c:pt>
                <c:pt idx="27">
                  <c:v>9dfa67d0f8cfcf</c:v>
                </c:pt>
                <c:pt idx="28">
                  <c:v>3fb46a0d6b3583</c:v>
                </c:pt>
                <c:pt idx="29">
                  <c:v>a0ff6f18a897e8</c:v>
                </c:pt>
                <c:pt idx="30">
                  <c:v>48233efbae0bd2</c:v>
                </c:pt>
                <c:pt idx="31">
                  <c:v>a19fb1182ffd7f</c:v>
                </c:pt>
                <c:pt idx="32">
                  <c:v>0b6fbdfb59c994</c:v>
                </c:pt>
                <c:pt idx="33">
                  <c:v>9b2961d4d51f91</c:v>
                </c:pt>
              </c:strCache>
            </c:strRef>
          </c:cat>
          <c:val>
            <c:numRef>
              <c:f>'TYPES OF KILLS'!$C$4:$C$38</c:f>
              <c:numCache>
                <c:formatCode>General</c:formatCode>
                <c:ptCount val="3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numCache>
            </c:numRef>
          </c:val>
          <c:smooth val="0"/>
          <c:extLst>
            <c:ext xmlns:c16="http://schemas.microsoft.com/office/drawing/2014/chart" uri="{C3380CC4-5D6E-409C-BE32-E72D297353CC}">
              <c16:uniqueId val="{00000001-2361-4428-AF1E-0D67C0EEABFA}"/>
            </c:ext>
          </c:extLst>
        </c:ser>
        <c:dLbls>
          <c:showLegendKey val="0"/>
          <c:showVal val="0"/>
          <c:showCatName val="0"/>
          <c:showSerName val="0"/>
          <c:showPercent val="0"/>
          <c:showBubbleSize val="0"/>
        </c:dLbls>
        <c:marker val="1"/>
        <c:smooth val="0"/>
        <c:axId val="356642280"/>
        <c:axId val="356636704"/>
      </c:lineChart>
      <c:catAx>
        <c:axId val="35664228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TOP PLAYERS</a:t>
                </a:r>
              </a:p>
            </c:rich>
          </c:tx>
          <c:layout>
            <c:manualLayout>
              <c:xMode val="edge"/>
              <c:yMode val="edge"/>
              <c:x val="0.36972012792786335"/>
              <c:y val="0.8634185600941757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6636704"/>
        <c:crossesAt val="0"/>
        <c:auto val="1"/>
        <c:lblAlgn val="ctr"/>
        <c:lblOffset val="100"/>
        <c:noMultiLvlLbl val="0"/>
      </c:catAx>
      <c:valAx>
        <c:axId val="356636704"/>
        <c:scaling>
          <c:orientation val="minMax"/>
          <c:max val="4"/>
          <c:min val="0"/>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NO. OF KILLS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356642280"/>
        <c:crosses val="autoZero"/>
        <c:crossBetween val="between"/>
        <c:majorUnit val="1"/>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CAPSTONE.xlsx]MATCH TYPES!PivotTable2</c:name>
    <c:fmtId val="16"/>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NUMBER</a:t>
            </a:r>
            <a:r>
              <a:rPr lang="en-US" baseline="0"/>
              <a:t> OF MATCHES CONDUCTED ACCCORDING TO MATCH TYPES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diamond"/>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'MATCH TYPES'!$B$3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'MATCH TYPES'!$A$4:$A$10</c:f>
              <c:strCache>
                <c:ptCount val="7"/>
                <c:pt idx="0">
                  <c:v>duo</c:v>
                </c:pt>
                <c:pt idx="1">
                  <c:v>duo-fpp</c:v>
                </c:pt>
                <c:pt idx="2">
                  <c:v>normal-squad-fpp</c:v>
                </c:pt>
                <c:pt idx="3">
                  <c:v>solo</c:v>
                </c:pt>
                <c:pt idx="4">
                  <c:v>solo-fpp</c:v>
                </c:pt>
                <c:pt idx="5">
                  <c:v>squad</c:v>
                </c:pt>
                <c:pt idx="6">
                  <c:v>squad-fpp</c:v>
                </c:pt>
              </c:strCache>
            </c:strRef>
          </c:cat>
          <c:val>
            <c:numRef>
              <c:f>'MATCH TYPES'!$B$4:$B$10</c:f>
              <c:numCache>
                <c:formatCode>General</c:formatCode>
                <c:ptCount val="7"/>
                <c:pt idx="0">
                  <c:v>57</c:v>
                </c:pt>
                <c:pt idx="1">
                  <c:v>169</c:v>
                </c:pt>
                <c:pt idx="2">
                  <c:v>1</c:v>
                </c:pt>
                <c:pt idx="3">
                  <c:v>29</c:v>
                </c:pt>
                <c:pt idx="4">
                  <c:v>100</c:v>
                </c:pt>
                <c:pt idx="5">
                  <c:v>107</c:v>
                </c:pt>
                <c:pt idx="6">
                  <c:v>336</c:v>
                </c:pt>
              </c:numCache>
            </c:numRef>
          </c:val>
          <c:extLst>
            <c:ext xmlns:c16="http://schemas.microsoft.com/office/drawing/2014/chart" uri="{C3380CC4-5D6E-409C-BE32-E72D297353CC}">
              <c16:uniqueId val="{00000000-D20F-48BF-BAEC-D1B94A93444A}"/>
            </c:ext>
          </c:extLst>
        </c:ser>
        <c:dLbls>
          <c:dLblPos val="inEnd"/>
          <c:showLegendKey val="0"/>
          <c:showVal val="1"/>
          <c:showCatName val="0"/>
          <c:showSerName val="0"/>
          <c:showPercent val="0"/>
          <c:showBubbleSize val="0"/>
        </c:dLbls>
        <c:gapWidth val="115"/>
        <c:overlap val="-20"/>
        <c:axId val="440212456"/>
        <c:axId val="440206880"/>
      </c:barChart>
      <c:catAx>
        <c:axId val="440212456"/>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MATCH  TYPES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40206880"/>
        <c:crosses val="autoZero"/>
        <c:auto val="1"/>
        <c:lblAlgn val="ctr"/>
        <c:lblOffset val="100"/>
        <c:noMultiLvlLbl val="0"/>
      </c:catAx>
      <c:valAx>
        <c:axId val="440206880"/>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NO. OF MATCHES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40212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[EXCEL CAPSTONE.xlsx]DAMAGE!PivotTable7</c:name>
    <c:fmtId val="1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PLAYERS WITH HIGHEST</a:t>
            </a:r>
          </a:p>
          <a:p>
            <a:pPr>
              <a:defRPr/>
            </a:pPr>
            <a:r>
              <a:rPr lang="en-US"/>
              <a:t>DAMAGE DEALT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DAMAGE!$B$3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7"/>
            <c:invertIfNegative val="0"/>
            <c:bubble3D val="0"/>
            <c:extLst>
              <c:ext xmlns:c16="http://schemas.microsoft.com/office/drawing/2014/chart" uri="{C3380CC4-5D6E-409C-BE32-E72D297353CC}">
                <c16:uniqueId val="{00000000-12CD-4AC7-A9F7-E81BFCB07A18}"/>
              </c:ext>
            </c:extLst>
          </c:dPt>
          <c:cat>
            <c:strRef>
              <c:f>DAMAGE!$A$4:$A$13</c:f>
              <c:strCache>
                <c:ptCount val="10"/>
                <c:pt idx="0">
                  <c:v>0b6fbdfb59c994</c:v>
                </c:pt>
                <c:pt idx="1">
                  <c:v>259b60cf936fbe</c:v>
                </c:pt>
                <c:pt idx="2">
                  <c:v>48233efbae0bd2</c:v>
                </c:pt>
                <c:pt idx="3">
                  <c:v>5f5b528d87ba18</c:v>
                </c:pt>
                <c:pt idx="4">
                  <c:v>659c2acecba08a</c:v>
                </c:pt>
                <c:pt idx="5">
                  <c:v>9ac54e66c0a5d3</c:v>
                </c:pt>
                <c:pt idx="6">
                  <c:v>ad96536291127f</c:v>
                </c:pt>
                <c:pt idx="7">
                  <c:v>e648bbd69e6782</c:v>
                </c:pt>
                <c:pt idx="8">
                  <c:v>e65e9fa8ba75c6</c:v>
                </c:pt>
                <c:pt idx="9">
                  <c:v>eb7a3e9f50eca5</c:v>
                </c:pt>
              </c:strCache>
            </c:strRef>
          </c:cat>
          <c:val>
            <c:numRef>
              <c:f>DAMAGE!$B$4:$B$13</c:f>
              <c:numCache>
                <c:formatCode>General</c:formatCode>
                <c:ptCount val="10"/>
                <c:pt idx="0">
                  <c:v>1011</c:v>
                </c:pt>
                <c:pt idx="1">
                  <c:v>902.5</c:v>
                </c:pt>
                <c:pt idx="2">
                  <c:v>966.8</c:v>
                </c:pt>
                <c:pt idx="3">
                  <c:v>800.7</c:v>
                </c:pt>
                <c:pt idx="4">
                  <c:v>853.1</c:v>
                </c:pt>
                <c:pt idx="5">
                  <c:v>1120</c:v>
                </c:pt>
                <c:pt idx="6">
                  <c:v>1101</c:v>
                </c:pt>
                <c:pt idx="7">
                  <c:v>1563</c:v>
                </c:pt>
                <c:pt idx="8">
                  <c:v>817</c:v>
                </c:pt>
                <c:pt idx="9">
                  <c:v>778</c:v>
                </c:pt>
              </c:numCache>
            </c:numRef>
          </c:val>
          <c:extLst>
            <c:ext xmlns:c16="http://schemas.microsoft.com/office/drawing/2014/chart" uri="{C3380CC4-5D6E-409C-BE32-E72D297353CC}">
              <c16:uniqueId val="{00000001-12CD-4AC7-A9F7-E81BFCB07A18}"/>
            </c:ext>
          </c:extLst>
        </c:ser>
        <c:dLbls>
          <c:showLegendKey val="0"/>
          <c:showVal val="0"/>
          <c:showCatName val="0"/>
          <c:showSerName val="0"/>
          <c:showPercent val="0"/>
          <c:showBubbleSize val="0"/>
        </c:dLbls>
        <c:gapWidth val="100"/>
        <c:overlap val="-24"/>
        <c:axId val="627767536"/>
        <c:axId val="627768192"/>
      </c:barChart>
      <c:catAx>
        <c:axId val="6277675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7768192"/>
        <c:crosses val="autoZero"/>
        <c:auto val="1"/>
        <c:lblAlgn val="ctr"/>
        <c:lblOffset val="100"/>
        <c:noMultiLvlLbl val="0"/>
      </c:catAx>
      <c:valAx>
        <c:axId val="62776819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6277675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28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0.08542</cdr:x>
      <cdr:y>0.66667</cdr:y>
    </cdr:from>
    <cdr:to>
      <cdr:x>0.28542</cdr:x>
      <cdr:y>1</cdr:y>
    </cdr:to>
    <cdr:sp macro="" textlink="">
      <cdr:nvSpPr>
        <cdr:cNvPr id="2" name="TextBox 1">
          <a:extLst xmlns:a="http://schemas.openxmlformats.org/drawingml/2006/main">
            <a:ext uri="{FF2B5EF4-FFF2-40B4-BE49-F238E27FC236}">
              <a16:creationId xmlns:a16="http://schemas.microsoft.com/office/drawing/2014/main" id="{4E34D4A4-D39C-4B3E-8F8A-CEE356F83E0D}"/>
            </a:ext>
          </a:extLst>
        </cdr:cNvPr>
        <cdr:cNvSpPr txBox="1"/>
      </cdr:nvSpPr>
      <cdr:spPr>
        <a:xfrm xmlns:a="http://schemas.openxmlformats.org/drawingml/2006/main">
          <a:off x="390525" y="2405063"/>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837281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3587638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500273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533F9-D401-45CD-B83F-50DAEC50ADD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796269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E533F9-D401-45CD-B83F-50DAEC50ADDA}" type="datetimeFigureOut">
              <a:rPr lang="en-IN" smtClean="0"/>
              <a:t>10-07-2023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622624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E533F9-D401-45CD-B83F-50DAEC50ADD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66516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E533F9-D401-45CD-B83F-50DAEC50ADDA}" type="datetimeFigureOut">
              <a:rPr lang="en-IN" smtClean="0"/>
              <a:t>10-07-2023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4258913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E533F9-D401-45CD-B83F-50DAEC50ADDA}" type="datetimeFigureOut">
              <a:rPr lang="en-IN" smtClean="0"/>
              <a:t>10-07-2023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94035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E533F9-D401-45CD-B83F-50DAEC50ADDA}" type="datetimeFigureOut">
              <a:rPr lang="en-IN" smtClean="0"/>
              <a:t>10-07-2023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3568682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E533F9-D401-45CD-B83F-50DAEC50ADD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2324577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E533F9-D401-45CD-B83F-50DAEC50ADDA}" type="datetimeFigureOut">
              <a:rPr lang="en-IN" smtClean="0"/>
              <a:t>10-07-2023</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F67FDA-45B0-48E3-9239-D96685C10B56}" type="slidenum">
              <a:rPr lang="en-IN" smtClean="0"/>
              <a:t>‹#›</a:t>
            </a:fld>
            <a:endParaRPr lang="en-IN"/>
          </a:p>
        </p:txBody>
      </p:sp>
    </p:spTree>
    <p:extLst>
      <p:ext uri="{BB962C8B-B14F-4D97-AF65-F5344CB8AC3E}">
        <p14:creationId xmlns:p14="http://schemas.microsoft.com/office/powerpoint/2010/main" val="1951621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E533F9-D401-45CD-B83F-50DAEC50ADDA}" type="datetimeFigureOut">
              <a:rPr lang="en-IN" smtClean="0"/>
              <a:t>10-07-2023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67FDA-45B0-48E3-9239-D96685C10B56}" type="slidenum">
              <a:rPr lang="en-IN" smtClean="0"/>
              <a:t>‹#›</a:t>
            </a:fld>
            <a:endParaRPr lang="en-IN"/>
          </a:p>
        </p:txBody>
      </p:sp>
    </p:spTree>
    <p:extLst>
      <p:ext uri="{BB962C8B-B14F-4D97-AF65-F5344CB8AC3E}">
        <p14:creationId xmlns:p14="http://schemas.microsoft.com/office/powerpoint/2010/main" val="1950399796"/>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37E933D-1D91-40E9-85AC-1A6A7D0DADC1}"/>
              </a:ext>
            </a:extLst>
          </p:cNvPr>
          <p:cNvSpPr/>
          <p:nvPr/>
        </p:nvSpPr>
        <p:spPr>
          <a:xfrm>
            <a:off x="105565" y="0"/>
            <a:ext cx="12191999" cy="1938992"/>
          </a:xfrm>
          <a:prstGeom prst="rect">
            <a:avLst/>
          </a:prstGeom>
          <a:noFill/>
        </p:spPr>
        <p:txBody>
          <a:bodyPr wrap="square" lIns="91440" tIns="45720" rIns="91440" bIns="45720">
            <a:spAutoFit/>
          </a:bodyPr>
          <a:lstStyle/>
          <a:p>
            <a:pPr algn="ctr"/>
            <a:r>
              <a:rPr lang="en-US" sz="6600" b="1" dirty="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rPr>
              <a:t>CAPSTONE PROJECT ON EXCEL</a:t>
            </a:r>
          </a:p>
          <a:p>
            <a:pPr algn="ctr"/>
            <a:endParaRPr lang="en-US" sz="5400" b="1" dirty="0">
              <a:ln w="9525">
                <a:solidFill>
                  <a:schemeClr val="bg1"/>
                </a:solidFill>
                <a:prstDash val="solid"/>
              </a:ln>
              <a:effectLst>
                <a:glow rad="228600">
                  <a:schemeClr val="accent2">
                    <a:satMod val="175000"/>
                    <a:alpha val="40000"/>
                  </a:schemeClr>
                </a:glow>
                <a:outerShdw blurRad="12700" dist="38100" dir="2700000" algn="tl" rotWithShape="0">
                  <a:schemeClr val="bg1">
                    <a:lumMod val="50000"/>
                  </a:schemeClr>
                </a:outerShdw>
              </a:effectLst>
            </a:endParaRPr>
          </a:p>
        </p:txBody>
      </p:sp>
      <p:sp>
        <p:nvSpPr>
          <p:cNvPr id="19" name="Rectangle 18">
            <a:extLst>
              <a:ext uri="{FF2B5EF4-FFF2-40B4-BE49-F238E27FC236}">
                <a16:creationId xmlns:a16="http://schemas.microsoft.com/office/drawing/2014/main" id="{9CB7DFE7-806F-4DF1-8EB8-470FA203E360}"/>
              </a:ext>
            </a:extLst>
          </p:cNvPr>
          <p:cNvSpPr/>
          <p:nvPr/>
        </p:nvSpPr>
        <p:spPr>
          <a:xfrm>
            <a:off x="5689601" y="5154062"/>
            <a:ext cx="6464440"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i="1" dirty="0">
                <a:ln w="9525">
                  <a:solidFill>
                    <a:schemeClr val="bg1"/>
                  </a:solidFill>
                  <a:prstDash val="solid"/>
                </a:ln>
                <a:effectLst>
                  <a:outerShdw blurRad="12700" dist="38100" dir="2700000" algn="tl" rotWithShape="0">
                    <a:schemeClr val="bg1">
                      <a:lumMod val="50000"/>
                    </a:schemeClr>
                  </a:outerShdw>
                </a:effectLst>
                <a:latin typeface="Comic Sans MS" panose="030F0702030302020204" pitchFamily="66" charset="0"/>
              </a:rPr>
              <a:t>By: ANMOL GOEL</a:t>
            </a:r>
          </a:p>
        </p:txBody>
      </p:sp>
      <p:sp>
        <p:nvSpPr>
          <p:cNvPr id="3" name="Rectangle 2">
            <a:extLst>
              <a:ext uri="{FF2B5EF4-FFF2-40B4-BE49-F238E27FC236}">
                <a16:creationId xmlns:a16="http://schemas.microsoft.com/office/drawing/2014/main" id="{52FDDEBD-DB9E-4541-AEBC-E56B27039DBE}"/>
              </a:ext>
            </a:extLst>
          </p:cNvPr>
          <p:cNvSpPr/>
          <p:nvPr/>
        </p:nvSpPr>
        <p:spPr>
          <a:xfrm>
            <a:off x="1376026" y="1533777"/>
            <a:ext cx="9184921" cy="1569660"/>
          </a:xfrm>
          <a:prstGeom prst="rect">
            <a:avLst/>
          </a:prstGeom>
          <a:noFill/>
        </p:spPr>
        <p:txBody>
          <a:bodyPr wrap="square" lIns="91440" tIns="45720" rIns="91440" bIns="45720">
            <a:spAutoFit/>
          </a:bodyPr>
          <a:lstStyle/>
          <a:p>
            <a:pPr algn="ctr"/>
            <a:r>
              <a:rPr lang="en-US" sz="4800" b="1" spc="50" dirty="0">
                <a:ln w="0"/>
                <a:solidFill>
                  <a:schemeClr val="bg1">
                    <a:lumMod val="50000"/>
                  </a:schemeClr>
                </a:solidFill>
                <a:effectLst>
                  <a:innerShdw blurRad="63500" dist="50800" dir="13500000">
                    <a:srgbClr val="000000">
                      <a:alpha val="50000"/>
                    </a:srgbClr>
                  </a:innerShdw>
                </a:effectLst>
              </a:rPr>
              <a:t>Pubg Statistics dashboarding using excel</a:t>
            </a:r>
          </a:p>
        </p:txBody>
      </p:sp>
      <p:pic>
        <p:nvPicPr>
          <p:cNvPr id="5" name="Picture 4">
            <a:extLst>
              <a:ext uri="{FF2B5EF4-FFF2-40B4-BE49-F238E27FC236}">
                <a16:creationId xmlns:a16="http://schemas.microsoft.com/office/drawing/2014/main" id="{0D1B919A-90C8-40B6-809D-52DA3EE55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7599"/>
            <a:ext cx="5689601" cy="3200401"/>
          </a:xfrm>
          <a:prstGeom prst="rect">
            <a:avLst/>
          </a:prstGeom>
        </p:spPr>
      </p:pic>
    </p:spTree>
    <p:extLst>
      <p:ext uri="{BB962C8B-B14F-4D97-AF65-F5344CB8AC3E}">
        <p14:creationId xmlns:p14="http://schemas.microsoft.com/office/powerpoint/2010/main" val="181059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99747F-6E7A-43CB-A9FA-B487AFF72107}"/>
              </a:ext>
            </a:extLst>
          </p:cNvPr>
          <p:cNvSpPr txBox="1"/>
          <p:nvPr/>
        </p:nvSpPr>
        <p:spPr>
          <a:xfrm>
            <a:off x="806202" y="1859755"/>
            <a:ext cx="5301521" cy="1200329"/>
          </a:xfrm>
          <a:prstGeom prst="rect">
            <a:avLst/>
          </a:prstGeom>
          <a:noFill/>
        </p:spPr>
        <p:txBody>
          <a:bodyPr wrap="square" rtlCol="0">
            <a:spAutoFit/>
          </a:bodyPr>
          <a:lstStyle/>
          <a:p>
            <a:r>
              <a:rPr lang="en-IN" b="1" dirty="0"/>
              <a:t>7. MATCHES CONDUCTED IN MATCH TYPES</a:t>
            </a:r>
          </a:p>
          <a:p>
            <a:endParaRPr lang="en-IN" dirty="0"/>
          </a:p>
          <a:p>
            <a:pPr marL="285750" indent="-285750">
              <a:buFont typeface="Arial" panose="020B0604020202020204" pitchFamily="34" charset="0"/>
              <a:buChar char="•"/>
            </a:pPr>
            <a:r>
              <a:rPr lang="en-IN" dirty="0"/>
              <a:t>This bar chart represents number of matches conducted according to match type.</a:t>
            </a:r>
          </a:p>
        </p:txBody>
      </p:sp>
      <p:graphicFrame>
        <p:nvGraphicFramePr>
          <p:cNvPr id="5" name="Chart 4">
            <a:extLst>
              <a:ext uri="{FF2B5EF4-FFF2-40B4-BE49-F238E27FC236}">
                <a16:creationId xmlns:a16="http://schemas.microsoft.com/office/drawing/2014/main" id="{12E77349-E05F-41A2-A0F5-11E2D0FFB688}"/>
              </a:ext>
            </a:extLst>
          </p:cNvPr>
          <p:cNvGraphicFramePr>
            <a:graphicFrameLocks/>
          </p:cNvGraphicFramePr>
          <p:nvPr>
            <p:extLst>
              <p:ext uri="{D42A27DB-BD31-4B8C-83A1-F6EECF244321}">
                <p14:modId xmlns:p14="http://schemas.microsoft.com/office/powerpoint/2010/main" val="2435714771"/>
              </p:ext>
            </p:extLst>
          </p:nvPr>
        </p:nvGraphicFramePr>
        <p:xfrm>
          <a:off x="5476721" y="1516293"/>
          <a:ext cx="6541108" cy="33270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4008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680">
        <p15:prstTrans prst="drape"/>
      </p:transition>
    </mc:Choice>
    <mc:Fallback xmlns="">
      <p:transition spd="slow" advTm="568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494984-B5BB-4CC9-A401-31662AAC4D43}"/>
              </a:ext>
            </a:extLst>
          </p:cNvPr>
          <p:cNvSpPr txBox="1"/>
          <p:nvPr/>
        </p:nvSpPr>
        <p:spPr>
          <a:xfrm>
            <a:off x="806202" y="1859755"/>
            <a:ext cx="5301521" cy="1200329"/>
          </a:xfrm>
          <a:prstGeom prst="rect">
            <a:avLst/>
          </a:prstGeom>
          <a:noFill/>
        </p:spPr>
        <p:txBody>
          <a:bodyPr wrap="square" rtlCol="0">
            <a:spAutoFit/>
          </a:bodyPr>
          <a:lstStyle/>
          <a:p>
            <a:r>
              <a:rPr lang="en-IN" b="1" dirty="0"/>
              <a:t>8. DAMAGE DEALT</a:t>
            </a:r>
          </a:p>
          <a:p>
            <a:endParaRPr lang="en-IN" dirty="0"/>
          </a:p>
          <a:p>
            <a:pPr marL="285750" indent="-285750">
              <a:buFont typeface="Arial" panose="020B0604020202020204" pitchFamily="34" charset="0"/>
              <a:buChar char="•"/>
            </a:pPr>
            <a:r>
              <a:rPr lang="en-IN" dirty="0"/>
              <a:t>This chart represents top players who have dealt with highest damage.</a:t>
            </a:r>
          </a:p>
        </p:txBody>
      </p:sp>
      <p:graphicFrame>
        <p:nvGraphicFramePr>
          <p:cNvPr id="4" name="Chart 3">
            <a:extLst>
              <a:ext uri="{FF2B5EF4-FFF2-40B4-BE49-F238E27FC236}">
                <a16:creationId xmlns:a16="http://schemas.microsoft.com/office/drawing/2014/main" id="{FF411E88-B19E-41E9-B375-DDF74586A78F}"/>
              </a:ext>
            </a:extLst>
          </p:cNvPr>
          <p:cNvGraphicFramePr>
            <a:graphicFrameLocks/>
          </p:cNvGraphicFramePr>
          <p:nvPr>
            <p:extLst>
              <p:ext uri="{D42A27DB-BD31-4B8C-83A1-F6EECF244321}">
                <p14:modId xmlns:p14="http://schemas.microsoft.com/office/powerpoint/2010/main" val="343910357"/>
              </p:ext>
            </p:extLst>
          </p:nvPr>
        </p:nvGraphicFramePr>
        <p:xfrm>
          <a:off x="5980219" y="1230408"/>
          <a:ext cx="6107948" cy="3904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0802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940">
        <p15:prstTrans prst="drape"/>
      </p:transition>
    </mc:Choice>
    <mc:Fallback xmlns="">
      <p:transition spd="slow" advTm="794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FC6B9C-A34B-41F0-B332-2F72562968C4}"/>
              </a:ext>
            </a:extLst>
          </p:cNvPr>
          <p:cNvSpPr txBox="1"/>
          <p:nvPr/>
        </p:nvSpPr>
        <p:spPr>
          <a:xfrm>
            <a:off x="806202" y="1859755"/>
            <a:ext cx="5301521" cy="2031325"/>
          </a:xfrm>
          <a:prstGeom prst="rect">
            <a:avLst/>
          </a:prstGeom>
          <a:noFill/>
        </p:spPr>
        <p:txBody>
          <a:bodyPr wrap="square" rtlCol="0">
            <a:spAutoFit/>
          </a:bodyPr>
          <a:lstStyle/>
          <a:p>
            <a:r>
              <a:rPr lang="en-IN" b="1" dirty="0"/>
              <a:t>9.DAMAGE BASED ON RANK POSITIONS AND WIN PERCENTAGE</a:t>
            </a:r>
          </a:p>
          <a:p>
            <a:endParaRPr lang="en-IN" dirty="0"/>
          </a:p>
          <a:p>
            <a:pPr marL="285750" indent="-285750">
              <a:buFont typeface="Arial" panose="020B0604020202020204" pitchFamily="34" charset="0"/>
              <a:buChar char="•"/>
            </a:pPr>
            <a:r>
              <a:rPr lang="en-IN" dirty="0"/>
              <a:t>Here line chart says the average damage given by that rank position members.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Column chart represents Win Percentage .</a:t>
            </a:r>
          </a:p>
        </p:txBody>
      </p:sp>
      <p:graphicFrame>
        <p:nvGraphicFramePr>
          <p:cNvPr id="6" name="Chart 5">
            <a:extLst>
              <a:ext uri="{FF2B5EF4-FFF2-40B4-BE49-F238E27FC236}">
                <a16:creationId xmlns:a16="http://schemas.microsoft.com/office/drawing/2014/main" id="{D4C1190E-651D-4A0E-A46C-CF277F41DB8A}"/>
              </a:ext>
            </a:extLst>
          </p:cNvPr>
          <p:cNvGraphicFramePr>
            <a:graphicFrameLocks/>
          </p:cNvGraphicFramePr>
          <p:nvPr>
            <p:extLst>
              <p:ext uri="{D42A27DB-BD31-4B8C-83A1-F6EECF244321}">
                <p14:modId xmlns:p14="http://schemas.microsoft.com/office/powerpoint/2010/main" val="3851942150"/>
              </p:ext>
            </p:extLst>
          </p:nvPr>
        </p:nvGraphicFramePr>
        <p:xfrm>
          <a:off x="5802263" y="1031839"/>
          <a:ext cx="6389737" cy="40827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95196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302">
        <p15:prstTrans prst="drape"/>
      </p:transition>
    </mc:Choice>
    <mc:Fallback xmlns="">
      <p:transition spd="slow" advTm="630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4F7A76CB-644A-4847-8BE0-83482807831E}"/>
              </a:ext>
            </a:extLst>
          </p:cNvPr>
          <p:cNvGraphicFramePr>
            <a:graphicFrameLocks/>
          </p:cNvGraphicFramePr>
          <p:nvPr>
            <p:extLst>
              <p:ext uri="{D42A27DB-BD31-4B8C-83A1-F6EECF244321}">
                <p14:modId xmlns:p14="http://schemas.microsoft.com/office/powerpoint/2010/main" val="3450379286"/>
              </p:ext>
            </p:extLst>
          </p:nvPr>
        </p:nvGraphicFramePr>
        <p:xfrm>
          <a:off x="6475751" y="1851910"/>
          <a:ext cx="5296525" cy="345460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EF2C1C7-D1AC-4613-9145-8F0527915EA7}"/>
              </a:ext>
            </a:extLst>
          </p:cNvPr>
          <p:cNvSpPr txBox="1"/>
          <p:nvPr/>
        </p:nvSpPr>
        <p:spPr>
          <a:xfrm>
            <a:off x="429309" y="1851910"/>
            <a:ext cx="5301521" cy="2031325"/>
          </a:xfrm>
          <a:prstGeom prst="rect">
            <a:avLst/>
          </a:prstGeom>
          <a:noFill/>
        </p:spPr>
        <p:txBody>
          <a:bodyPr wrap="square" rtlCol="0">
            <a:spAutoFit/>
          </a:bodyPr>
          <a:lstStyle/>
          <a:p>
            <a:r>
              <a:rPr lang="en-IN" b="1" dirty="0"/>
              <a:t>10. NUMBER OF TIMES A PLAYER WAS KNOCKED OUT</a:t>
            </a:r>
          </a:p>
          <a:p>
            <a:endParaRPr lang="en-IN" dirty="0"/>
          </a:p>
          <a:p>
            <a:pPr marL="285750" indent="-285750">
              <a:buFont typeface="Arial" panose="020B0604020202020204" pitchFamily="34" charset="0"/>
              <a:buChar char="•"/>
            </a:pPr>
            <a:r>
              <a:rPr lang="en-IN" dirty="0"/>
              <a:t>This pe chart depicts that how many times a player was knocked out.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Taking the legends as number of times a player was knocked out.</a:t>
            </a:r>
          </a:p>
        </p:txBody>
      </p:sp>
      <p:graphicFrame>
        <p:nvGraphicFramePr>
          <p:cNvPr id="5" name="Chart 4">
            <a:extLst>
              <a:ext uri="{FF2B5EF4-FFF2-40B4-BE49-F238E27FC236}">
                <a16:creationId xmlns:a16="http://schemas.microsoft.com/office/drawing/2014/main" id="{A40AC3CB-58F2-4330-9D71-6342398A8CDE}"/>
              </a:ext>
            </a:extLst>
          </p:cNvPr>
          <p:cNvGraphicFramePr>
            <a:graphicFrameLocks/>
          </p:cNvGraphicFramePr>
          <p:nvPr>
            <p:extLst>
              <p:ext uri="{D42A27DB-BD31-4B8C-83A1-F6EECF244321}">
                <p14:modId xmlns:p14="http://schemas.microsoft.com/office/powerpoint/2010/main" val="2462532842"/>
              </p:ext>
            </p:extLst>
          </p:nvPr>
        </p:nvGraphicFramePr>
        <p:xfrm>
          <a:off x="5979137" y="1037004"/>
          <a:ext cx="5968353" cy="33139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5587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34">
        <p15:prstTrans prst="drape"/>
      </p:transition>
    </mc:Choice>
    <mc:Fallback xmlns="">
      <p:transition spd="slow" advTm="603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A28B8E-4925-4BAA-A3FD-0D39C94AD88E}"/>
              </a:ext>
            </a:extLst>
          </p:cNvPr>
          <p:cNvSpPr txBox="1"/>
          <p:nvPr/>
        </p:nvSpPr>
        <p:spPr>
          <a:xfrm>
            <a:off x="806202" y="1859755"/>
            <a:ext cx="5301521" cy="1754326"/>
          </a:xfrm>
          <a:prstGeom prst="rect">
            <a:avLst/>
          </a:prstGeom>
          <a:noFill/>
        </p:spPr>
        <p:txBody>
          <a:bodyPr wrap="square" rtlCol="0">
            <a:spAutoFit/>
          </a:bodyPr>
          <a:lstStyle/>
          <a:p>
            <a:r>
              <a:rPr lang="en-IN" b="1" dirty="0"/>
              <a:t>11. AVERAGE KILL POINTS</a:t>
            </a:r>
          </a:p>
          <a:p>
            <a:endParaRPr lang="en-IN" dirty="0"/>
          </a:p>
          <a:p>
            <a:pPr marL="285750" indent="-285750">
              <a:buFont typeface="Arial" panose="020B0604020202020204" pitchFamily="34" charset="0"/>
              <a:buChar char="•"/>
            </a:pPr>
            <a:r>
              <a:rPr lang="en-IN" dirty="0"/>
              <a:t>This area chart represents the average kill points players has scored based on kill ranks.</a:t>
            </a:r>
          </a:p>
          <a:p>
            <a:endParaRPr lang="en-IN" dirty="0"/>
          </a:p>
        </p:txBody>
      </p:sp>
      <p:graphicFrame>
        <p:nvGraphicFramePr>
          <p:cNvPr id="4" name="Chart 3">
            <a:extLst>
              <a:ext uri="{FF2B5EF4-FFF2-40B4-BE49-F238E27FC236}">
                <a16:creationId xmlns:a16="http://schemas.microsoft.com/office/drawing/2014/main" id="{D9CD458A-7CCC-4C20-A4CE-5659F50ED7F9}"/>
              </a:ext>
            </a:extLst>
          </p:cNvPr>
          <p:cNvGraphicFramePr>
            <a:graphicFrameLocks/>
          </p:cNvGraphicFramePr>
          <p:nvPr>
            <p:extLst>
              <p:ext uri="{D42A27DB-BD31-4B8C-83A1-F6EECF244321}">
                <p14:modId xmlns:p14="http://schemas.microsoft.com/office/powerpoint/2010/main" val="3903020258"/>
              </p:ext>
            </p:extLst>
          </p:nvPr>
        </p:nvGraphicFramePr>
        <p:xfrm>
          <a:off x="5759484" y="1374259"/>
          <a:ext cx="6298538" cy="38307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36984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9005">
        <p15:prstTrans prst="drape"/>
      </p:transition>
    </mc:Choice>
    <mc:Fallback xmlns="">
      <p:transition spd="slow" advTm="900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1A7963-E2EB-4967-B63E-FABE6B9F1279}"/>
              </a:ext>
            </a:extLst>
          </p:cNvPr>
          <p:cNvSpPr txBox="1"/>
          <p:nvPr/>
        </p:nvSpPr>
        <p:spPr>
          <a:xfrm>
            <a:off x="806202" y="1859754"/>
            <a:ext cx="4708287" cy="2862322"/>
          </a:xfrm>
          <a:prstGeom prst="rect">
            <a:avLst/>
          </a:prstGeom>
          <a:noFill/>
        </p:spPr>
        <p:txBody>
          <a:bodyPr wrap="square" rtlCol="0">
            <a:spAutoFit/>
          </a:bodyPr>
          <a:lstStyle/>
          <a:p>
            <a:r>
              <a:rPr lang="en-IN" b="1" dirty="0"/>
              <a:t>12. BOOSTS AND HEALS CONSUMED </a:t>
            </a:r>
          </a:p>
          <a:p>
            <a:endParaRPr lang="en-IN" dirty="0"/>
          </a:p>
          <a:p>
            <a:pPr marL="285750" indent="-285750">
              <a:buFont typeface="Arial" panose="020B0604020202020204" pitchFamily="34" charset="0"/>
              <a:buChar char="•"/>
            </a:pPr>
            <a:r>
              <a:rPr lang="en-IN" dirty="0"/>
              <a:t>Boosts also should be a important factor. If you want to live more time , it is highly likely that you use one or more boosts.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chart says Boosts and heals taken by a player to increase his performance in the game.</a:t>
            </a:r>
          </a:p>
        </p:txBody>
      </p:sp>
      <p:graphicFrame>
        <p:nvGraphicFramePr>
          <p:cNvPr id="4" name="Chart 3">
            <a:extLst>
              <a:ext uri="{FF2B5EF4-FFF2-40B4-BE49-F238E27FC236}">
                <a16:creationId xmlns:a16="http://schemas.microsoft.com/office/drawing/2014/main" id="{A307E59D-F336-4880-A35A-3B157EE1EF22}"/>
              </a:ext>
            </a:extLst>
          </p:cNvPr>
          <p:cNvGraphicFramePr>
            <a:graphicFrameLocks/>
          </p:cNvGraphicFramePr>
          <p:nvPr>
            <p:extLst>
              <p:ext uri="{D42A27DB-BD31-4B8C-83A1-F6EECF244321}">
                <p14:modId xmlns:p14="http://schemas.microsoft.com/office/powerpoint/2010/main" val="3337848920"/>
              </p:ext>
            </p:extLst>
          </p:nvPr>
        </p:nvGraphicFramePr>
        <p:xfrm>
          <a:off x="5315578" y="1586630"/>
          <a:ext cx="6772589" cy="41107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05494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117">
        <p15:prstTrans prst="drape"/>
      </p:transition>
    </mc:Choice>
    <mc:Fallback xmlns="">
      <p:transition spd="slow" advTm="6117">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7F658F-700A-4F00-9875-BBFA8497F4BE}"/>
              </a:ext>
            </a:extLst>
          </p:cNvPr>
          <p:cNvSpPr txBox="1"/>
          <p:nvPr/>
        </p:nvSpPr>
        <p:spPr>
          <a:xfrm>
            <a:off x="806202" y="1859755"/>
            <a:ext cx="5301521" cy="1477328"/>
          </a:xfrm>
          <a:prstGeom prst="rect">
            <a:avLst/>
          </a:prstGeom>
          <a:noFill/>
        </p:spPr>
        <p:txBody>
          <a:bodyPr wrap="square" rtlCol="0">
            <a:spAutoFit/>
          </a:bodyPr>
          <a:lstStyle/>
          <a:p>
            <a:r>
              <a:rPr lang="en-IN" b="1" dirty="0"/>
              <a:t>13. DISTRIBUTION OF WEAPONS ACQUIRED BY       WIN POINTS</a:t>
            </a:r>
          </a:p>
          <a:p>
            <a:endParaRPr lang="en-IN" b="1" dirty="0"/>
          </a:p>
          <a:p>
            <a:pPr marL="285750" indent="-285750">
              <a:buFont typeface="Arial" panose="020B0604020202020204" pitchFamily="34" charset="0"/>
              <a:buChar char="•"/>
            </a:pPr>
            <a:r>
              <a:rPr lang="en-IN" dirty="0"/>
              <a:t>This chart represents number of weapons players has acquired based on win points.</a:t>
            </a:r>
          </a:p>
        </p:txBody>
      </p:sp>
      <p:graphicFrame>
        <p:nvGraphicFramePr>
          <p:cNvPr id="4" name="Chart 3">
            <a:extLst>
              <a:ext uri="{FF2B5EF4-FFF2-40B4-BE49-F238E27FC236}">
                <a16:creationId xmlns:a16="http://schemas.microsoft.com/office/drawing/2014/main" id="{04064373-6CD4-49BE-BC1A-3B4A95720E99}"/>
              </a:ext>
            </a:extLst>
          </p:cNvPr>
          <p:cNvGraphicFramePr>
            <a:graphicFrameLocks/>
          </p:cNvGraphicFramePr>
          <p:nvPr>
            <p:extLst>
              <p:ext uri="{D42A27DB-BD31-4B8C-83A1-F6EECF244321}">
                <p14:modId xmlns:p14="http://schemas.microsoft.com/office/powerpoint/2010/main" val="4270635225"/>
              </p:ext>
            </p:extLst>
          </p:nvPr>
        </p:nvGraphicFramePr>
        <p:xfrm>
          <a:off x="5787851" y="1586630"/>
          <a:ext cx="6250074" cy="31963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2080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38">
        <p15:prstTrans prst="drape"/>
      </p:transition>
    </mc:Choice>
    <mc:Fallback xmlns="">
      <p:transition spd="slow" advTm="603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029C73-A0D9-4EE7-9B8C-991B433BC095}"/>
              </a:ext>
            </a:extLst>
          </p:cNvPr>
          <p:cNvSpPr txBox="1"/>
          <p:nvPr/>
        </p:nvSpPr>
        <p:spPr>
          <a:xfrm>
            <a:off x="806202" y="1859755"/>
            <a:ext cx="5301521" cy="1200329"/>
          </a:xfrm>
          <a:prstGeom prst="rect">
            <a:avLst/>
          </a:prstGeom>
          <a:noFill/>
        </p:spPr>
        <p:txBody>
          <a:bodyPr wrap="square" rtlCol="0">
            <a:spAutoFit/>
          </a:bodyPr>
          <a:lstStyle/>
          <a:p>
            <a:r>
              <a:rPr lang="en-IN" b="1" dirty="0"/>
              <a:t>14.VEHICLES DESTROYED BY GUNS</a:t>
            </a:r>
          </a:p>
          <a:p>
            <a:endParaRPr lang="en-IN" dirty="0"/>
          </a:p>
          <a:p>
            <a:pPr marL="285750" indent="-285750">
              <a:buFont typeface="Arial" panose="020B0604020202020204" pitchFamily="34" charset="0"/>
              <a:buChar char="•"/>
            </a:pPr>
            <a:r>
              <a:rPr lang="en-IN" dirty="0"/>
              <a:t>This chart depicts guns which have destroyed most number of vehicles.</a:t>
            </a:r>
          </a:p>
        </p:txBody>
      </p:sp>
      <p:graphicFrame>
        <p:nvGraphicFramePr>
          <p:cNvPr id="4" name="Chart 3">
            <a:extLst>
              <a:ext uri="{FF2B5EF4-FFF2-40B4-BE49-F238E27FC236}">
                <a16:creationId xmlns:a16="http://schemas.microsoft.com/office/drawing/2014/main" id="{C2042AE5-B6F4-403B-9743-9AA4ECA83D4F}"/>
              </a:ext>
            </a:extLst>
          </p:cNvPr>
          <p:cNvGraphicFramePr>
            <a:graphicFrameLocks/>
          </p:cNvGraphicFramePr>
          <p:nvPr>
            <p:extLst>
              <p:ext uri="{D42A27DB-BD31-4B8C-83A1-F6EECF244321}">
                <p14:modId xmlns:p14="http://schemas.microsoft.com/office/powerpoint/2010/main" val="2666522323"/>
              </p:ext>
            </p:extLst>
          </p:nvPr>
        </p:nvGraphicFramePr>
        <p:xfrm>
          <a:off x="5018822" y="2880841"/>
          <a:ext cx="6747798" cy="3429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45156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549">
        <p15:prstTrans prst="drape"/>
      </p:transition>
    </mc:Choice>
    <mc:Fallback xmlns="">
      <p:transition spd="slow" advTm="7549">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7F9396-8D99-4613-B796-C933DAFCF96C}"/>
              </a:ext>
            </a:extLst>
          </p:cNvPr>
          <p:cNvSpPr/>
          <p:nvPr/>
        </p:nvSpPr>
        <p:spPr>
          <a:xfrm>
            <a:off x="95351" y="-17881"/>
            <a:ext cx="292278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accent3"/>
                </a:solidFill>
              </a:rPr>
              <a:t>DASHBOARD</a:t>
            </a:r>
          </a:p>
        </p:txBody>
      </p:sp>
      <p:pic>
        <p:nvPicPr>
          <p:cNvPr id="4" name="Graphic 3">
            <a:extLst>
              <a:ext uri="{FF2B5EF4-FFF2-40B4-BE49-F238E27FC236}">
                <a16:creationId xmlns:a16="http://schemas.microsoft.com/office/drawing/2014/main" id="{7E185506-704C-4E51-938E-9ECE55B86B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2711" y="134595"/>
            <a:ext cx="7529074" cy="6723405"/>
          </a:xfrm>
          <a:prstGeom prst="rect">
            <a:avLst/>
          </a:prstGeom>
        </p:spPr>
      </p:pic>
    </p:spTree>
    <p:extLst>
      <p:ext uri="{BB962C8B-B14F-4D97-AF65-F5344CB8AC3E}">
        <p14:creationId xmlns:p14="http://schemas.microsoft.com/office/powerpoint/2010/main" val="290263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400">
        <p15:prstTrans prst="fallOver"/>
      </p:transition>
    </mc:Choice>
    <mc:Fallback xmlns="">
      <p:transition spd="slow" advTm="64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7CA1C-B9DB-4ADF-A117-631AF91BF350}"/>
              </a:ext>
            </a:extLst>
          </p:cNvPr>
          <p:cNvSpPr txBox="1"/>
          <p:nvPr/>
        </p:nvSpPr>
        <p:spPr>
          <a:xfrm>
            <a:off x="449129" y="1104598"/>
            <a:ext cx="8428892" cy="2862322"/>
          </a:xfrm>
          <a:prstGeom prst="rect">
            <a:avLst/>
          </a:prstGeom>
          <a:noFill/>
        </p:spPr>
        <p:txBody>
          <a:bodyPr wrap="square" rtlCol="0">
            <a:spAutoFit/>
          </a:bodyPr>
          <a:lstStyle/>
          <a:p>
            <a:pPr marL="285750" indent="-285750">
              <a:buFont typeface="Wingdings" panose="05000000000000000000" pitchFamily="2" charset="2"/>
              <a:buChar char="Ø"/>
            </a:pPr>
            <a:r>
              <a:rPr lang="en-IN" dirty="0"/>
              <a:t>DATASETS contains PUBG statistical value, formatted such that each row contains one player’s post-game statistics. The data contain matches of all types: solos, duos, squads, and FPP.</a:t>
            </a:r>
          </a:p>
          <a:p>
            <a:endParaRPr lang="en-IN" dirty="0"/>
          </a:p>
          <a:p>
            <a:pPr marL="285750" indent="-285750">
              <a:buFont typeface="Wingdings" panose="05000000000000000000" pitchFamily="2" charset="2"/>
              <a:buChar char="Ø"/>
            </a:pPr>
            <a:r>
              <a:rPr lang="en-IN" dirty="0"/>
              <a:t> Each matches has information of players and their statistics are summarized. Which includes various aggregate statistics such as player kills, damage, longest survival , distance travelled etc.</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Thus, it conclude that we have created a detailed analysis from information by forming charts and leading to creation of dashboard.</a:t>
            </a:r>
          </a:p>
        </p:txBody>
      </p:sp>
      <p:sp>
        <p:nvSpPr>
          <p:cNvPr id="5" name="TextBox 4">
            <a:extLst>
              <a:ext uri="{FF2B5EF4-FFF2-40B4-BE49-F238E27FC236}">
                <a16:creationId xmlns:a16="http://schemas.microsoft.com/office/drawing/2014/main" id="{C95A1DEC-7F8E-414E-8EB5-760F299D80E2}"/>
              </a:ext>
            </a:extLst>
          </p:cNvPr>
          <p:cNvSpPr txBox="1"/>
          <p:nvPr/>
        </p:nvSpPr>
        <p:spPr>
          <a:xfrm>
            <a:off x="554637" y="4349261"/>
            <a:ext cx="1537600" cy="369332"/>
          </a:xfrm>
          <a:prstGeom prst="rect">
            <a:avLst/>
          </a:prstGeom>
          <a:noFill/>
        </p:spPr>
        <p:txBody>
          <a:bodyPr wrap="none" rtlCol="0">
            <a:spAutoFit/>
          </a:bodyPr>
          <a:lstStyle/>
          <a:p>
            <a:r>
              <a:rPr lang="en-IN" b="1" dirty="0"/>
              <a:t>#NEXT STEPS</a:t>
            </a:r>
          </a:p>
        </p:txBody>
      </p:sp>
      <p:sp>
        <p:nvSpPr>
          <p:cNvPr id="6" name="TextBox 5">
            <a:extLst>
              <a:ext uri="{FF2B5EF4-FFF2-40B4-BE49-F238E27FC236}">
                <a16:creationId xmlns:a16="http://schemas.microsoft.com/office/drawing/2014/main" id="{DC9A7B73-C7D4-451A-9D42-32169E4D225D}"/>
              </a:ext>
            </a:extLst>
          </p:cNvPr>
          <p:cNvSpPr txBox="1"/>
          <p:nvPr/>
        </p:nvSpPr>
        <p:spPr>
          <a:xfrm>
            <a:off x="554636" y="4777768"/>
            <a:ext cx="8428891" cy="646331"/>
          </a:xfrm>
          <a:prstGeom prst="rect">
            <a:avLst/>
          </a:prstGeom>
          <a:noFill/>
        </p:spPr>
        <p:txBody>
          <a:bodyPr wrap="square" rtlCol="0">
            <a:spAutoFit/>
          </a:bodyPr>
          <a:lstStyle/>
          <a:p>
            <a:r>
              <a:rPr lang="en-IN" dirty="0"/>
              <a:t>We can further continue this project by taking dates as labels , kill ratio determining the  level of gaming .</a:t>
            </a:r>
          </a:p>
        </p:txBody>
      </p:sp>
      <p:sp>
        <p:nvSpPr>
          <p:cNvPr id="4" name="Rectangle 3">
            <a:extLst>
              <a:ext uri="{FF2B5EF4-FFF2-40B4-BE49-F238E27FC236}">
                <a16:creationId xmlns:a16="http://schemas.microsoft.com/office/drawing/2014/main" id="{F7EE469A-DF89-4A65-AD3D-30F661E1FA5C}"/>
              </a:ext>
            </a:extLst>
          </p:cNvPr>
          <p:cNvSpPr/>
          <p:nvPr/>
        </p:nvSpPr>
        <p:spPr>
          <a:xfrm>
            <a:off x="554636" y="122093"/>
            <a:ext cx="39403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2522604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13351">
        <p15:prstTrans prst="drape"/>
      </p:transition>
    </mc:Choice>
    <mc:Fallback xmlns="">
      <p:transition spd="slow" advTm="1335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6A95299-4474-4111-93C1-408C5239941C}"/>
              </a:ext>
            </a:extLst>
          </p:cNvPr>
          <p:cNvSpPr txBox="1"/>
          <p:nvPr/>
        </p:nvSpPr>
        <p:spPr>
          <a:xfrm>
            <a:off x="554636" y="1411162"/>
            <a:ext cx="8636255" cy="3970318"/>
          </a:xfrm>
          <a:prstGeom prst="rect">
            <a:avLst/>
          </a:prstGeom>
          <a:noFill/>
        </p:spPr>
        <p:txBody>
          <a:bodyPr wrap="square" rtlCol="0">
            <a:spAutoFit/>
          </a:bodyPr>
          <a:lstStyle/>
          <a:p>
            <a:pPr marL="342900" indent="-342900">
              <a:buFontTx/>
              <a:buAutoNum type="arabicPeriod"/>
            </a:pPr>
            <a:r>
              <a:rPr lang="en-IN" dirty="0"/>
              <a:t>Kills made in different types of matches.</a:t>
            </a:r>
          </a:p>
          <a:p>
            <a:pPr marL="342900" indent="-342900">
              <a:buAutoNum type="arabicPeriod"/>
            </a:pPr>
            <a:r>
              <a:rPr lang="en-IN" dirty="0"/>
              <a:t>Matches played in different maps.</a:t>
            </a:r>
          </a:p>
          <a:p>
            <a:pPr marL="342900" indent="-342900">
              <a:buAutoNum type="arabicPeriod"/>
            </a:pPr>
            <a:r>
              <a:rPr lang="en-IN" dirty="0"/>
              <a:t>Damage dealt by the gun &amp; longest kill with the same gun.</a:t>
            </a:r>
          </a:p>
          <a:p>
            <a:pPr marL="342900" indent="-342900">
              <a:buAutoNum type="arabicPeriod"/>
            </a:pPr>
            <a:r>
              <a:rPr lang="en-IN" dirty="0"/>
              <a:t>Survivals</a:t>
            </a:r>
          </a:p>
          <a:p>
            <a:pPr marL="342900" indent="-342900">
              <a:buAutoNum type="arabicPeriod"/>
            </a:pPr>
            <a:r>
              <a:rPr lang="en-IN" dirty="0"/>
              <a:t>Top players and their distance travelled.</a:t>
            </a:r>
          </a:p>
          <a:p>
            <a:pPr marL="342900" indent="-342900">
              <a:buAutoNum type="arabicPeriod"/>
            </a:pPr>
            <a:r>
              <a:rPr lang="en-IN" dirty="0"/>
              <a:t>Kills by different types of guns.</a:t>
            </a:r>
          </a:p>
          <a:p>
            <a:pPr marL="342900" indent="-342900">
              <a:buAutoNum type="arabicPeriod"/>
            </a:pPr>
            <a:r>
              <a:rPr lang="en-IN" dirty="0"/>
              <a:t>Kills types (Road kills , head-shot kills)</a:t>
            </a:r>
          </a:p>
          <a:p>
            <a:pPr marL="342900" indent="-342900">
              <a:buAutoNum type="arabicPeriod"/>
            </a:pPr>
            <a:r>
              <a:rPr lang="en-IN" dirty="0"/>
              <a:t>Number of matches according to match type.</a:t>
            </a:r>
          </a:p>
          <a:p>
            <a:pPr marL="342900" indent="-342900">
              <a:buAutoNum type="arabicPeriod"/>
            </a:pPr>
            <a:r>
              <a:rPr lang="en-IN" dirty="0"/>
              <a:t>Top players and their highest damage dealt.</a:t>
            </a:r>
          </a:p>
          <a:p>
            <a:pPr marL="342900" indent="-342900">
              <a:buAutoNum type="arabicPeriod"/>
            </a:pPr>
            <a:r>
              <a:rPr lang="en-IN" dirty="0"/>
              <a:t>Squad win % and damage based on ranks.</a:t>
            </a:r>
          </a:p>
          <a:p>
            <a:pPr marL="342900" indent="-342900">
              <a:buAutoNum type="arabicPeriod"/>
            </a:pPr>
            <a:r>
              <a:rPr lang="en-IN" dirty="0"/>
              <a:t>Number of times a player was knocked out.</a:t>
            </a:r>
          </a:p>
          <a:p>
            <a:pPr marL="342900" indent="-342900">
              <a:buAutoNum type="arabicPeriod"/>
            </a:pPr>
            <a:r>
              <a:rPr lang="en-IN" dirty="0"/>
              <a:t>Average kill points scored according to kill ranks.</a:t>
            </a:r>
          </a:p>
          <a:p>
            <a:pPr marL="342900" indent="-342900">
              <a:buAutoNum type="arabicPeriod"/>
            </a:pPr>
            <a:r>
              <a:rPr lang="en-IN" dirty="0"/>
              <a:t>Number of times boosts &amp; heals consumed.</a:t>
            </a:r>
          </a:p>
          <a:p>
            <a:pPr marL="342900" indent="-342900">
              <a:buAutoNum type="arabicPeriod"/>
            </a:pPr>
            <a:r>
              <a:rPr lang="en-IN" dirty="0"/>
              <a:t>Weapons distribution Aquired by win points.</a:t>
            </a:r>
          </a:p>
        </p:txBody>
      </p:sp>
      <p:sp>
        <p:nvSpPr>
          <p:cNvPr id="42" name="TextBox 41">
            <a:extLst>
              <a:ext uri="{FF2B5EF4-FFF2-40B4-BE49-F238E27FC236}">
                <a16:creationId xmlns:a16="http://schemas.microsoft.com/office/drawing/2014/main" id="{689177CD-79BF-4E59-9FA8-B719FF653CA3}"/>
              </a:ext>
            </a:extLst>
          </p:cNvPr>
          <p:cNvSpPr txBox="1"/>
          <p:nvPr/>
        </p:nvSpPr>
        <p:spPr>
          <a:xfrm>
            <a:off x="554636" y="5788222"/>
            <a:ext cx="2252540" cy="369332"/>
          </a:xfrm>
          <a:prstGeom prst="rect">
            <a:avLst/>
          </a:prstGeom>
          <a:noFill/>
        </p:spPr>
        <p:txBody>
          <a:bodyPr wrap="none" rtlCol="0">
            <a:spAutoFit/>
          </a:bodyPr>
          <a:lstStyle/>
          <a:p>
            <a:r>
              <a:rPr lang="en-IN" b="1" dirty="0"/>
              <a:t>#SOURCE OF DATA</a:t>
            </a:r>
          </a:p>
        </p:txBody>
      </p:sp>
      <p:sp>
        <p:nvSpPr>
          <p:cNvPr id="43" name="TextBox 42">
            <a:extLst>
              <a:ext uri="{FF2B5EF4-FFF2-40B4-BE49-F238E27FC236}">
                <a16:creationId xmlns:a16="http://schemas.microsoft.com/office/drawing/2014/main" id="{948CE876-40EE-4B50-86DB-DDEB39D95E97}"/>
              </a:ext>
            </a:extLst>
          </p:cNvPr>
          <p:cNvSpPr txBox="1"/>
          <p:nvPr/>
        </p:nvSpPr>
        <p:spPr>
          <a:xfrm>
            <a:off x="554636" y="6157554"/>
            <a:ext cx="3403560"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hlinkClick r:id="rId2"/>
              </a:rPr>
              <a:t>https://www.kaggle.com/datasets</a:t>
            </a:r>
            <a:endParaRPr lang="en-IN"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6F93571-DE26-4D9A-AE25-399C1E1B75BB}"/>
              </a:ext>
            </a:extLst>
          </p:cNvPr>
          <p:cNvSpPr/>
          <p:nvPr/>
        </p:nvSpPr>
        <p:spPr>
          <a:xfrm>
            <a:off x="269352" y="118500"/>
            <a:ext cx="6910482"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STATEMENTS</a:t>
            </a:r>
          </a:p>
        </p:txBody>
      </p:sp>
    </p:spTree>
    <p:extLst>
      <p:ext uri="{BB962C8B-B14F-4D97-AF65-F5344CB8AC3E}">
        <p14:creationId xmlns:p14="http://schemas.microsoft.com/office/powerpoint/2010/main" val="106114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Tm="16681">
        <p159:morph option="byObject"/>
      </p:transition>
    </mc:Choice>
    <mc:Fallback xmlns="">
      <p:transition spd="slow" advTm="1668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46A95299-4474-4111-93C1-408C5239941C}"/>
              </a:ext>
            </a:extLst>
          </p:cNvPr>
          <p:cNvSpPr txBox="1"/>
          <p:nvPr/>
        </p:nvSpPr>
        <p:spPr>
          <a:xfrm>
            <a:off x="733530" y="1266782"/>
            <a:ext cx="8924912" cy="3693319"/>
          </a:xfrm>
          <a:prstGeom prst="rect">
            <a:avLst/>
          </a:prstGeom>
          <a:noFill/>
        </p:spPr>
        <p:txBody>
          <a:bodyPr wrap="square" rtlCol="0">
            <a:spAutoFit/>
          </a:bodyPr>
          <a:lstStyle/>
          <a:p>
            <a:pPr marL="285750" indent="-285750">
              <a:buFont typeface="Wingdings" panose="05000000000000000000" pitchFamily="2" charset="2"/>
              <a:buChar char="Ø"/>
            </a:pPr>
            <a:r>
              <a:rPr lang="en-IN" dirty="0"/>
              <a:t>We have explored data and identified the meaningful insights and have them displayed on our dashboard.</a:t>
            </a:r>
          </a:p>
          <a:p>
            <a:endParaRPr lang="en-IN" dirty="0"/>
          </a:p>
          <a:p>
            <a:pPr marL="285750" indent="-285750">
              <a:buFont typeface="Wingdings" panose="05000000000000000000" pitchFamily="2" charset="2"/>
              <a:buChar char="Ø"/>
            </a:pPr>
            <a:r>
              <a:rPr lang="en-US" dirty="0"/>
              <a:t>Statistical analysis depicting problem and solving them for each player just by the datasets given is awesome. Hence analysis on PUBG Dataset tell us that there can be many problems and hence their solutions.</a:t>
            </a:r>
          </a:p>
          <a:p>
            <a:endParaRPr lang="en-US" dirty="0"/>
          </a:p>
          <a:p>
            <a:pPr marL="285750" indent="-285750">
              <a:buFont typeface="Wingdings" panose="05000000000000000000" pitchFamily="2" charset="2"/>
              <a:buChar char="Ø"/>
            </a:pPr>
            <a:r>
              <a:rPr lang="en-US" dirty="0"/>
              <a:t>Players that played well and their statistics.</a:t>
            </a:r>
          </a:p>
          <a:p>
            <a:endParaRPr lang="en-IN" b="1" dirty="0"/>
          </a:p>
          <a:p>
            <a:pPr marL="285750" indent="-285750">
              <a:buFont typeface="Wingdings" panose="05000000000000000000" pitchFamily="2" charset="2"/>
              <a:buChar char="Ø"/>
            </a:pPr>
            <a:r>
              <a:rPr lang="en-IN" dirty="0"/>
              <a:t>We’ve created pivot charts from the data . We  created a dashboard in </a:t>
            </a:r>
            <a:r>
              <a:rPr lang="en-IN" b="1" dirty="0"/>
              <a:t>EXCEL</a:t>
            </a:r>
            <a:r>
              <a:rPr lang="en-IN" dirty="0"/>
              <a:t> containing all the charts together , giving a glance overview of project . Dashboard shows views of all problem statements.</a:t>
            </a:r>
          </a:p>
          <a:p>
            <a:endParaRPr lang="en-IN" dirty="0"/>
          </a:p>
        </p:txBody>
      </p:sp>
      <p:sp>
        <p:nvSpPr>
          <p:cNvPr id="2" name="Rectangle 1">
            <a:extLst>
              <a:ext uri="{FF2B5EF4-FFF2-40B4-BE49-F238E27FC236}">
                <a16:creationId xmlns:a16="http://schemas.microsoft.com/office/drawing/2014/main" id="{9448BC0E-A49F-4FCB-8CCC-A27BF0A52A15}"/>
              </a:ext>
            </a:extLst>
          </p:cNvPr>
          <p:cNvSpPr/>
          <p:nvPr/>
        </p:nvSpPr>
        <p:spPr>
          <a:xfrm>
            <a:off x="406439" y="0"/>
            <a:ext cx="10997306"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OUTCOME /</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RESULT OF THE ANALYSIS</a:t>
            </a:r>
          </a:p>
        </p:txBody>
      </p:sp>
    </p:spTree>
    <p:extLst>
      <p:ext uri="{BB962C8B-B14F-4D97-AF65-F5344CB8AC3E}">
        <p14:creationId xmlns:p14="http://schemas.microsoft.com/office/powerpoint/2010/main" val="3535093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45096"/>
    </mc:Choice>
    <mc:Fallback xmlns="">
      <p:transition advTm="4509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2A81117-ADC5-4EDB-9B5C-D82AA1F99F1D}"/>
              </a:ext>
            </a:extLst>
          </p:cNvPr>
          <p:cNvSpPr txBox="1"/>
          <p:nvPr/>
        </p:nvSpPr>
        <p:spPr>
          <a:xfrm>
            <a:off x="853671" y="1997839"/>
            <a:ext cx="4032354" cy="2308324"/>
          </a:xfrm>
          <a:prstGeom prst="rect">
            <a:avLst/>
          </a:prstGeom>
          <a:noFill/>
        </p:spPr>
        <p:txBody>
          <a:bodyPr wrap="square" rtlCol="0">
            <a:spAutoFit/>
          </a:bodyPr>
          <a:lstStyle/>
          <a:p>
            <a:r>
              <a:rPr lang="en-IN" b="1" dirty="0"/>
              <a:t>1.DAMAGE DEALT AND LONGEST KILL BY GUN</a:t>
            </a:r>
          </a:p>
          <a:p>
            <a:endParaRPr lang="en-IN" dirty="0"/>
          </a:p>
          <a:p>
            <a:pPr marL="285750" indent="-285750">
              <a:buFont typeface="Arial" panose="020B0604020202020204" pitchFamily="34" charset="0"/>
              <a:buChar char="•"/>
            </a:pPr>
            <a:r>
              <a:rPr lang="en-IN" dirty="0"/>
              <a:t>Damage dealt with guns ,who made a longest distance kill in metres and damage dealt according to the data given.</a:t>
            </a:r>
          </a:p>
          <a:p>
            <a:r>
              <a:rPr lang="en-IN" dirty="0"/>
              <a:t> </a:t>
            </a:r>
          </a:p>
        </p:txBody>
      </p:sp>
      <p:graphicFrame>
        <p:nvGraphicFramePr>
          <p:cNvPr id="4" name="Chart 3">
            <a:extLst>
              <a:ext uri="{FF2B5EF4-FFF2-40B4-BE49-F238E27FC236}">
                <a16:creationId xmlns:a16="http://schemas.microsoft.com/office/drawing/2014/main" id="{E8B5AD9D-9A91-47ED-B53C-0B5D28D45869}"/>
              </a:ext>
            </a:extLst>
          </p:cNvPr>
          <p:cNvGraphicFramePr>
            <a:graphicFrameLocks/>
          </p:cNvGraphicFramePr>
          <p:nvPr>
            <p:extLst>
              <p:ext uri="{D42A27DB-BD31-4B8C-83A1-F6EECF244321}">
                <p14:modId xmlns:p14="http://schemas.microsoft.com/office/powerpoint/2010/main" val="1037017457"/>
              </p:ext>
            </p:extLst>
          </p:nvPr>
        </p:nvGraphicFramePr>
        <p:xfrm>
          <a:off x="4886025" y="1548374"/>
          <a:ext cx="7202141" cy="4078703"/>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E35292A-2661-40E5-AA54-E26944EB7C0C}"/>
              </a:ext>
            </a:extLst>
          </p:cNvPr>
          <p:cNvSpPr/>
          <p:nvPr/>
        </p:nvSpPr>
        <p:spPr>
          <a:xfrm>
            <a:off x="461862" y="224135"/>
            <a:ext cx="622401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VISUALISATION</a:t>
            </a:r>
          </a:p>
        </p:txBody>
      </p:sp>
    </p:spTree>
    <p:extLst>
      <p:ext uri="{BB962C8B-B14F-4D97-AF65-F5344CB8AC3E}">
        <p14:creationId xmlns:p14="http://schemas.microsoft.com/office/powerpoint/2010/main" val="4157913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9386">
        <p15:prstTrans prst="fallOver"/>
      </p:transition>
    </mc:Choice>
    <mc:Fallback xmlns="">
      <p:transition spd="slow" advTm="9386">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433B302-7C46-4887-B186-F1BA2DE46B12}"/>
              </a:ext>
            </a:extLst>
          </p:cNvPr>
          <p:cNvSpPr txBox="1"/>
          <p:nvPr/>
        </p:nvSpPr>
        <p:spPr>
          <a:xfrm>
            <a:off x="794479" y="1859755"/>
            <a:ext cx="6400800" cy="1754326"/>
          </a:xfrm>
          <a:prstGeom prst="rect">
            <a:avLst/>
          </a:prstGeom>
          <a:noFill/>
        </p:spPr>
        <p:txBody>
          <a:bodyPr wrap="square" rtlCol="0">
            <a:spAutoFit/>
          </a:bodyPr>
          <a:lstStyle/>
          <a:p>
            <a:r>
              <a:rPr lang="en-IN" dirty="0"/>
              <a:t>2.</a:t>
            </a:r>
            <a:r>
              <a:rPr lang="en-IN" b="1" dirty="0"/>
              <a:t>MATCHES PLAYED IN DIFFERENT TYPES OF MAPS</a:t>
            </a:r>
          </a:p>
          <a:p>
            <a:endParaRPr lang="en-IN" dirty="0"/>
          </a:p>
          <a:p>
            <a:pPr marL="285750" indent="-285750">
              <a:buFont typeface="Arial" panose="020B0604020202020204" pitchFamily="34" charset="0"/>
              <a:buChar char="•"/>
            </a:pPr>
            <a:r>
              <a:rPr lang="en-IN" dirty="0"/>
              <a:t>This pie chart depicts matches played held in </a:t>
            </a:r>
            <a:r>
              <a:rPr lang="en-IN" b="1" dirty="0"/>
              <a:t>Erange</a:t>
            </a:r>
            <a:r>
              <a:rPr lang="en-IN" dirty="0"/>
              <a:t>l and </a:t>
            </a:r>
            <a:r>
              <a:rPr lang="en-IN" b="1" dirty="0"/>
              <a:t>Miramar</a:t>
            </a:r>
            <a:r>
              <a:rPr lang="en-IN" dirty="0"/>
              <a:t> maps.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Chart varies based on slicer of </a:t>
            </a:r>
            <a:r>
              <a:rPr lang="en-IN" b="1" dirty="0"/>
              <a:t>MATCH TYPE.</a:t>
            </a:r>
          </a:p>
        </p:txBody>
      </p:sp>
      <p:graphicFrame>
        <p:nvGraphicFramePr>
          <p:cNvPr id="6" name="Chart 5">
            <a:extLst>
              <a:ext uri="{FF2B5EF4-FFF2-40B4-BE49-F238E27FC236}">
                <a16:creationId xmlns:a16="http://schemas.microsoft.com/office/drawing/2014/main" id="{AB4A7DB7-7D95-47E4-92B4-BBEC9E918EF7}"/>
              </a:ext>
            </a:extLst>
          </p:cNvPr>
          <p:cNvGraphicFramePr>
            <a:graphicFrameLocks/>
          </p:cNvGraphicFramePr>
          <p:nvPr>
            <p:extLst>
              <p:ext uri="{D42A27DB-BD31-4B8C-83A1-F6EECF244321}">
                <p14:modId xmlns:p14="http://schemas.microsoft.com/office/powerpoint/2010/main" val="1746411571"/>
              </p:ext>
            </p:extLst>
          </p:nvPr>
        </p:nvGraphicFramePr>
        <p:xfrm>
          <a:off x="8018585" y="1673138"/>
          <a:ext cx="3808325" cy="3933841"/>
        </p:xfrm>
        <a:graphic>
          <a:graphicData uri="http://schemas.openxmlformats.org/drawingml/2006/chart">
            <c:chart xmlns:c="http://schemas.openxmlformats.org/drawingml/2006/chart" xmlns:r="http://schemas.openxmlformats.org/officeDocument/2006/relationships" r:id="rId2"/>
          </a:graphicData>
        </a:graphic>
      </p:graphicFrame>
      <p:pic>
        <p:nvPicPr>
          <p:cNvPr id="5" name="Graphic 4">
            <a:extLst>
              <a:ext uri="{FF2B5EF4-FFF2-40B4-BE49-F238E27FC236}">
                <a16:creationId xmlns:a16="http://schemas.microsoft.com/office/drawing/2014/main" id="{C0056F8A-7E72-4EF4-992C-6E39F93023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0131" y="917251"/>
            <a:ext cx="3165231" cy="755887"/>
          </a:xfrm>
          <a:prstGeom prst="rect">
            <a:avLst/>
          </a:prstGeom>
        </p:spPr>
      </p:pic>
    </p:spTree>
    <p:extLst>
      <p:ext uri="{BB962C8B-B14F-4D97-AF65-F5344CB8AC3E}">
        <p14:creationId xmlns:p14="http://schemas.microsoft.com/office/powerpoint/2010/main" val="277675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8806">
        <p:split orient="vert"/>
      </p:transition>
    </mc:Choice>
    <mc:Fallback xmlns="">
      <p:transition spd="slow" advTm="8806">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3621928-9F6C-4418-9F5E-317039C7AEC4}"/>
              </a:ext>
            </a:extLst>
          </p:cNvPr>
          <p:cNvGraphicFramePr>
            <a:graphicFrameLocks/>
          </p:cNvGraphicFramePr>
          <p:nvPr>
            <p:extLst>
              <p:ext uri="{D42A27DB-BD31-4B8C-83A1-F6EECF244321}">
                <p14:modId xmlns:p14="http://schemas.microsoft.com/office/powerpoint/2010/main" val="2263772774"/>
              </p:ext>
            </p:extLst>
          </p:nvPr>
        </p:nvGraphicFramePr>
        <p:xfrm>
          <a:off x="6096000" y="1515880"/>
          <a:ext cx="5896600" cy="382623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7F7EA6E0-D138-4C63-9AC7-AB4777201F8B}"/>
              </a:ext>
            </a:extLst>
          </p:cNvPr>
          <p:cNvSpPr txBox="1"/>
          <p:nvPr/>
        </p:nvSpPr>
        <p:spPr>
          <a:xfrm>
            <a:off x="806202" y="1859755"/>
            <a:ext cx="5301521" cy="2031325"/>
          </a:xfrm>
          <a:prstGeom prst="rect">
            <a:avLst/>
          </a:prstGeom>
          <a:noFill/>
        </p:spPr>
        <p:txBody>
          <a:bodyPr wrap="square" rtlCol="0">
            <a:spAutoFit/>
          </a:bodyPr>
          <a:lstStyle/>
          <a:p>
            <a:r>
              <a:rPr lang="en-IN" b="1" dirty="0"/>
              <a:t>3.SURVIVALS </a:t>
            </a:r>
          </a:p>
          <a:p>
            <a:endParaRPr lang="en-IN" dirty="0"/>
          </a:p>
          <a:p>
            <a:pPr marL="285750" indent="-285750">
              <a:buFont typeface="Arial" panose="020B0604020202020204" pitchFamily="34" charset="0"/>
              <a:buChar char="•"/>
            </a:pPr>
            <a:r>
              <a:rPr lang="en-IN" dirty="0"/>
              <a:t>Top players who have survived till last minute of a match.</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varies based on </a:t>
            </a:r>
            <a:r>
              <a:rPr lang="en-IN" b="1" dirty="0"/>
              <a:t>Match types </a:t>
            </a:r>
            <a:r>
              <a:rPr lang="en-IN" dirty="0"/>
              <a:t>which we have taken as a slicer. </a:t>
            </a:r>
          </a:p>
        </p:txBody>
      </p:sp>
      <p:graphicFrame>
        <p:nvGraphicFramePr>
          <p:cNvPr id="4" name="Chart 3">
            <a:extLst>
              <a:ext uri="{FF2B5EF4-FFF2-40B4-BE49-F238E27FC236}">
                <a16:creationId xmlns:a16="http://schemas.microsoft.com/office/drawing/2014/main" id="{03F3C9F7-F5DB-4223-97FE-E8C755EDBF2F}"/>
              </a:ext>
            </a:extLst>
          </p:cNvPr>
          <p:cNvGraphicFramePr>
            <a:graphicFrameLocks/>
          </p:cNvGraphicFramePr>
          <p:nvPr>
            <p:extLst>
              <p:ext uri="{D42A27DB-BD31-4B8C-83A1-F6EECF244321}">
                <p14:modId xmlns:p14="http://schemas.microsoft.com/office/powerpoint/2010/main" val="1458268868"/>
              </p:ext>
            </p:extLst>
          </p:nvPr>
        </p:nvGraphicFramePr>
        <p:xfrm>
          <a:off x="5828043" y="1165608"/>
          <a:ext cx="6164557" cy="36576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44625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437">
        <p15:prstTrans prst="drape"/>
      </p:transition>
    </mc:Choice>
    <mc:Fallback xmlns="">
      <p:transition spd="slow" advTm="543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08D150-9643-4A87-B0C6-12BF629DD53C}"/>
              </a:ext>
            </a:extLst>
          </p:cNvPr>
          <p:cNvSpPr txBox="1"/>
          <p:nvPr/>
        </p:nvSpPr>
        <p:spPr>
          <a:xfrm>
            <a:off x="444461" y="1759271"/>
            <a:ext cx="5301521" cy="2862322"/>
          </a:xfrm>
          <a:prstGeom prst="rect">
            <a:avLst/>
          </a:prstGeom>
          <a:noFill/>
        </p:spPr>
        <p:txBody>
          <a:bodyPr wrap="square" rtlCol="0">
            <a:spAutoFit/>
          </a:bodyPr>
          <a:lstStyle/>
          <a:p>
            <a:r>
              <a:rPr lang="en-IN" b="1" dirty="0"/>
              <a:t>4. DISTANCE TRAVELLED BY TOP PLAYERS</a:t>
            </a:r>
          </a:p>
          <a:p>
            <a:endParaRPr lang="en-IN" dirty="0"/>
          </a:p>
          <a:p>
            <a:pPr marL="285750" indent="-285750">
              <a:buFont typeface="Arial" panose="020B0604020202020204" pitchFamily="34" charset="0"/>
              <a:buChar char="•"/>
            </a:pPr>
            <a:r>
              <a:rPr lang="en-IN" b="1" dirty="0"/>
              <a:t>Walk Distance</a:t>
            </a:r>
            <a:r>
              <a:rPr lang="en-IN" dirty="0"/>
              <a:t> is a critical factor in winning. As the running speed is almost static. </a:t>
            </a:r>
            <a:r>
              <a:rPr lang="en-IN" i="1" dirty="0"/>
              <a:t>So if you have to be in top winning places you have to keep on moving.</a:t>
            </a:r>
            <a:r>
              <a:rPr lang="en-IN" dirty="0"/>
              <a:t> The walking distance is directly proportional to chance of winning.</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These are the top players for distance travelled by swimming , walking  , riding on vehicle.</a:t>
            </a:r>
          </a:p>
        </p:txBody>
      </p:sp>
      <p:graphicFrame>
        <p:nvGraphicFramePr>
          <p:cNvPr id="5" name="Chart 4">
            <a:extLst>
              <a:ext uri="{FF2B5EF4-FFF2-40B4-BE49-F238E27FC236}">
                <a16:creationId xmlns:a16="http://schemas.microsoft.com/office/drawing/2014/main" id="{729D1B34-1A74-49F5-8D69-E8765736C0FB}"/>
              </a:ext>
            </a:extLst>
          </p:cNvPr>
          <p:cNvGraphicFramePr>
            <a:graphicFrameLocks/>
          </p:cNvGraphicFramePr>
          <p:nvPr>
            <p:extLst>
              <p:ext uri="{D42A27DB-BD31-4B8C-83A1-F6EECF244321}">
                <p14:modId xmlns:p14="http://schemas.microsoft.com/office/powerpoint/2010/main" val="130025315"/>
              </p:ext>
            </p:extLst>
          </p:nvPr>
        </p:nvGraphicFramePr>
        <p:xfrm>
          <a:off x="5868238" y="1949380"/>
          <a:ext cx="6119446" cy="3195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87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5319">
        <p15:prstTrans prst="drape"/>
      </p:transition>
    </mc:Choice>
    <mc:Fallback xmlns="">
      <p:transition spd="slow" advTm="531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8FB829-97A2-4DCB-8A0D-FEF052A37F33}"/>
              </a:ext>
            </a:extLst>
          </p:cNvPr>
          <p:cNvSpPr txBox="1"/>
          <p:nvPr/>
        </p:nvSpPr>
        <p:spPr>
          <a:xfrm>
            <a:off x="806202" y="1859755"/>
            <a:ext cx="5301521" cy="2031325"/>
          </a:xfrm>
          <a:prstGeom prst="rect">
            <a:avLst/>
          </a:prstGeom>
          <a:noFill/>
        </p:spPr>
        <p:txBody>
          <a:bodyPr wrap="square" rtlCol="0">
            <a:spAutoFit/>
          </a:bodyPr>
          <a:lstStyle/>
          <a:p>
            <a:r>
              <a:rPr lang="en-IN" b="1" dirty="0"/>
              <a:t>5.KILLS MADE BY DIFFERENT TYPES OF GUNS</a:t>
            </a:r>
          </a:p>
          <a:p>
            <a:endParaRPr lang="en-IN" dirty="0"/>
          </a:p>
          <a:p>
            <a:pPr marL="285750" indent="-285750">
              <a:buFont typeface="Arial" panose="020B0604020202020204" pitchFamily="34" charset="0"/>
              <a:buChar char="•"/>
            </a:pPr>
            <a:r>
              <a:rPr lang="en-IN" dirty="0"/>
              <a:t>This pie chart depicts info of number of kills by different gun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This varies based on </a:t>
            </a:r>
            <a:r>
              <a:rPr lang="en-IN" b="1" dirty="0"/>
              <a:t>GUNS and MAPS </a:t>
            </a:r>
            <a:r>
              <a:rPr lang="en-IN" dirty="0"/>
              <a:t>which we have taken as a slicers. </a:t>
            </a:r>
          </a:p>
        </p:txBody>
      </p:sp>
      <p:graphicFrame>
        <p:nvGraphicFramePr>
          <p:cNvPr id="8" name="Chart 7">
            <a:extLst>
              <a:ext uri="{FF2B5EF4-FFF2-40B4-BE49-F238E27FC236}">
                <a16:creationId xmlns:a16="http://schemas.microsoft.com/office/drawing/2014/main" id="{50F284DC-07ED-4DFD-A960-F23DCC0D6434}"/>
              </a:ext>
            </a:extLst>
          </p:cNvPr>
          <p:cNvGraphicFramePr>
            <a:graphicFrameLocks/>
          </p:cNvGraphicFramePr>
          <p:nvPr>
            <p:extLst>
              <p:ext uri="{D42A27DB-BD31-4B8C-83A1-F6EECF244321}">
                <p14:modId xmlns:p14="http://schemas.microsoft.com/office/powerpoint/2010/main" val="3943405575"/>
              </p:ext>
            </p:extLst>
          </p:nvPr>
        </p:nvGraphicFramePr>
        <p:xfrm>
          <a:off x="6181051" y="957379"/>
          <a:ext cx="5665956" cy="3122252"/>
        </p:xfrm>
        <a:graphic>
          <a:graphicData uri="http://schemas.openxmlformats.org/drawingml/2006/chart">
            <c:chart xmlns:c="http://schemas.openxmlformats.org/drawingml/2006/chart" xmlns:r="http://schemas.openxmlformats.org/officeDocument/2006/relationships" r:id="rId2"/>
          </a:graphicData>
        </a:graphic>
      </p:graphicFrame>
      <p:pic>
        <p:nvPicPr>
          <p:cNvPr id="6" name="Graphic 5">
            <a:extLst>
              <a:ext uri="{FF2B5EF4-FFF2-40B4-BE49-F238E27FC236}">
                <a16:creationId xmlns:a16="http://schemas.microsoft.com/office/drawing/2014/main" id="{E701A006-61E3-45CB-A40E-DB86BBE0F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1051" y="4233743"/>
            <a:ext cx="1933575" cy="2114550"/>
          </a:xfrm>
          <a:prstGeom prst="rect">
            <a:avLst/>
          </a:prstGeom>
        </p:spPr>
      </p:pic>
      <p:pic>
        <p:nvPicPr>
          <p:cNvPr id="10" name="Graphic 9">
            <a:extLst>
              <a:ext uri="{FF2B5EF4-FFF2-40B4-BE49-F238E27FC236}">
                <a16:creationId xmlns:a16="http://schemas.microsoft.com/office/drawing/2014/main" id="{D9B75A97-C904-4E2D-A10C-45AC42476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5723" y="4233743"/>
            <a:ext cx="2497366" cy="1206879"/>
          </a:xfrm>
          <a:prstGeom prst="rect">
            <a:avLst/>
          </a:prstGeom>
        </p:spPr>
      </p:pic>
    </p:spTree>
    <p:extLst>
      <p:ext uri="{BB962C8B-B14F-4D97-AF65-F5344CB8AC3E}">
        <p14:creationId xmlns:p14="http://schemas.microsoft.com/office/powerpoint/2010/main" val="396418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75">
        <p15:prstTrans prst="drape"/>
      </p:transition>
    </mc:Choice>
    <mc:Fallback xmlns="">
      <p:transition spd="slow" advTm="7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001CC6-E68C-4FAE-A9A2-6BDB8E277605}"/>
              </a:ext>
            </a:extLst>
          </p:cNvPr>
          <p:cNvSpPr txBox="1"/>
          <p:nvPr/>
        </p:nvSpPr>
        <p:spPr>
          <a:xfrm>
            <a:off x="464558" y="1799465"/>
            <a:ext cx="5301521" cy="1754326"/>
          </a:xfrm>
          <a:prstGeom prst="rect">
            <a:avLst/>
          </a:prstGeom>
          <a:noFill/>
        </p:spPr>
        <p:txBody>
          <a:bodyPr wrap="square" rtlCol="0">
            <a:spAutoFit/>
          </a:bodyPr>
          <a:lstStyle/>
          <a:p>
            <a:r>
              <a:rPr lang="en-IN" b="1" dirty="0"/>
              <a:t>6. TYPES OF KILLS</a:t>
            </a:r>
          </a:p>
          <a:p>
            <a:endParaRPr lang="en-IN" dirty="0"/>
          </a:p>
          <a:p>
            <a:pPr marL="285750" indent="-285750">
              <a:buFont typeface="Arial" panose="020B0604020202020204" pitchFamily="34" charset="0"/>
              <a:buChar char="•"/>
            </a:pPr>
            <a:r>
              <a:rPr lang="en-IN" b="1" i="1" dirty="0"/>
              <a:t>Headshot kills</a:t>
            </a:r>
            <a:r>
              <a:rPr lang="en-IN" dirty="0"/>
              <a:t> tell about how good that player is.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Here line chart tells about top players who made headshot kills and road kills.</a:t>
            </a:r>
          </a:p>
        </p:txBody>
      </p:sp>
      <p:graphicFrame>
        <p:nvGraphicFramePr>
          <p:cNvPr id="5" name="Chart 4">
            <a:extLst>
              <a:ext uri="{FF2B5EF4-FFF2-40B4-BE49-F238E27FC236}">
                <a16:creationId xmlns:a16="http://schemas.microsoft.com/office/drawing/2014/main" id="{CAAD9022-54A5-4EA0-8153-F73263537BCE}"/>
              </a:ext>
            </a:extLst>
          </p:cNvPr>
          <p:cNvGraphicFramePr>
            <a:graphicFrameLocks/>
          </p:cNvGraphicFramePr>
          <p:nvPr>
            <p:extLst>
              <p:ext uri="{D42A27DB-BD31-4B8C-83A1-F6EECF244321}">
                <p14:modId xmlns:p14="http://schemas.microsoft.com/office/powerpoint/2010/main" val="4171982949"/>
              </p:ext>
            </p:extLst>
          </p:nvPr>
        </p:nvGraphicFramePr>
        <p:xfrm>
          <a:off x="5958673" y="1576581"/>
          <a:ext cx="6079252" cy="37490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660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Tm="6058">
        <p15:prstTrans prst="drape"/>
      </p:transition>
    </mc:Choice>
    <mc:Fallback xmlns="">
      <p:transition spd="slow" advTm="6058">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1339</TotalTime>
  <Words>967</Words>
  <Application>Microsoft Office PowerPoint</Application>
  <PresentationFormat>Widescreen</PresentationFormat>
  <Paragraphs>159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Comic Sans MS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MEHUL SAKLAANI</dc:creator>
  <cp:lastModifiedBy>Anmol Goel</cp:lastModifiedBy>
  <cp:revision>24</cp:revision>
  <dcterms:created xsi:type="dcterms:W3CDTF">2019-10-01T18:58:54Z</dcterms:created>
  <dcterms:modified xsi:type="dcterms:W3CDTF">2023-07-10T05:44:14Z</dcterms:modified>
</cp:coreProperties>
</file>